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5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5.xml" ContentType="application/vnd.openxmlformats-officedocument.drawingml.chart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61" r:id="rId2"/>
    <p:sldMasterId id="2147487188" r:id="rId3"/>
    <p:sldMasterId id="2147487203" r:id="rId4"/>
    <p:sldMasterId id="2147487216" r:id="rId5"/>
  </p:sldMasterIdLst>
  <p:notesMasterIdLst>
    <p:notesMasterId r:id="rId36"/>
  </p:notesMasterIdLst>
  <p:handoutMasterIdLst>
    <p:handoutMasterId r:id="rId37"/>
  </p:handoutMasterIdLst>
  <p:sldIdLst>
    <p:sldId id="321" r:id="rId6"/>
    <p:sldId id="535" r:id="rId7"/>
    <p:sldId id="579" r:id="rId8"/>
    <p:sldId id="543" r:id="rId9"/>
    <p:sldId id="544" r:id="rId10"/>
    <p:sldId id="545" r:id="rId11"/>
    <p:sldId id="546" r:id="rId12"/>
    <p:sldId id="547" r:id="rId13"/>
    <p:sldId id="548" r:id="rId14"/>
    <p:sldId id="551" r:id="rId15"/>
    <p:sldId id="552" r:id="rId16"/>
    <p:sldId id="553" r:id="rId17"/>
    <p:sldId id="554" r:id="rId18"/>
    <p:sldId id="555" r:id="rId19"/>
    <p:sldId id="560" r:id="rId20"/>
    <p:sldId id="536" r:id="rId21"/>
    <p:sldId id="537" r:id="rId22"/>
    <p:sldId id="565" r:id="rId23"/>
    <p:sldId id="592" r:id="rId24"/>
    <p:sldId id="580" r:id="rId25"/>
    <p:sldId id="568" r:id="rId26"/>
    <p:sldId id="569" r:id="rId27"/>
    <p:sldId id="573" r:id="rId28"/>
    <p:sldId id="578" r:id="rId29"/>
    <p:sldId id="561" r:id="rId30"/>
    <p:sldId id="564" r:id="rId31"/>
    <p:sldId id="538" r:id="rId32"/>
    <p:sldId id="539" r:id="rId33"/>
    <p:sldId id="541" r:id="rId34"/>
    <p:sldId id="269" r:id="rId3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CD"/>
    <a:srgbClr val="800000"/>
    <a:srgbClr val="0000FF"/>
    <a:srgbClr val="0F65F1"/>
    <a:srgbClr val="FFCCCC"/>
    <a:srgbClr val="33CC33"/>
    <a:srgbClr val="FF9900"/>
    <a:srgbClr val="FFFFCC"/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8936" autoAdjust="0"/>
  </p:normalViewPr>
  <p:slideViewPr>
    <p:cSldViewPr>
      <p:cViewPr>
        <p:scale>
          <a:sx n="100" d="100"/>
          <a:sy n="100" d="100"/>
        </p:scale>
        <p:origin x="-194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\OFAU_$\Saraeva\&#1089;&#1083;&#1072;&#1081;&#1076;&#1099;\&#1088;&#1072;&#1089;&#1095;&#1077;&#1090;,%20&#1076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DC\OFAU_$\Saraeva\&#1089;&#1083;&#1072;&#1081;&#1076;&#1099;\&#1088;&#1072;&#1089;&#1095;&#1077;&#1090;,%20&#1076;&#1080;&#1072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2016 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доходы - всего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13390.815000000001</c:v>
                </c:pt>
                <c:pt idx="1">
                  <c:v>8036.8503000000001</c:v>
                </c:pt>
                <c:pt idx="2">
                  <c:v>5353.9647000000014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2017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доходы - всего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15257.228160000002</c:v>
                </c:pt>
                <c:pt idx="1">
                  <c:v>9901.0255400000005</c:v>
                </c:pt>
                <c:pt idx="2">
                  <c:v>5356.2026180000003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8638336"/>
        <c:axId val="38639872"/>
      </c:barChart>
      <c:catAx>
        <c:axId val="3863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639872"/>
        <c:crosses val="autoZero"/>
        <c:auto val="1"/>
        <c:lblAlgn val="ctr"/>
        <c:lblOffset val="100"/>
        <c:noMultiLvlLbl val="0"/>
      </c:catAx>
      <c:valAx>
        <c:axId val="38639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638336"/>
        <c:crosses val="autoZero"/>
        <c:crossBetween val="between"/>
      </c:valAx>
      <c:spPr>
        <a:noFill/>
        <a:ln w="2539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3443452501541857"/>
          <c:w val="1"/>
          <c:h val="6.406630560545301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56603396594939E-2"/>
          <c:y val="5.2628851107135916E-2"/>
          <c:w val="0.84846465764187573"/>
          <c:h val="0.711183830202437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государственные гарантии Республики Марий Эл</c:v>
                </c:pt>
              </c:strCache>
            </c:strRef>
          </c:tx>
          <c:spPr>
            <a:solidFill>
              <a:srgbClr val="800000"/>
            </a:solidFill>
            <a:ln w="12709">
              <a:solidFill>
                <a:srgbClr val="8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invertIfNegative val="0"/>
          <c:dLbls>
            <c:dLbl>
              <c:idx val="0"/>
              <c:layout>
                <c:manualLayout>
                  <c:x val="-0.11153136884127818"/>
                  <c:y val="-2.1319120586275917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6</a:t>
                    </a:r>
                    <a:r>
                      <a:rPr lang="ru-RU" dirty="0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73933531924511"/>
                  <c:y val="-2.1319120586275917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6</a:t>
                    </a:r>
                    <a:r>
                      <a:rPr lang="ru-RU" dirty="0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648265740975926"/>
                  <c:y val="-2.1319120586275907E-2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2</a:t>
                    </a:r>
                    <a:r>
                      <a:rPr lang="en-US" smtClean="0"/>
                      <a:t>6,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на 01.01.2017</c:v>
                </c:pt>
                <c:pt idx="1">
                  <c:v>на 01.07.2017</c:v>
                </c:pt>
                <c:pt idx="2">
                  <c:v>план на 01.01.2018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260.50164000000001</c:v>
                </c:pt>
                <c:pt idx="1">
                  <c:v>260.50164000000001</c:v>
                </c:pt>
                <c:pt idx="2" formatCode="General">
                  <c:v>226.19048000000001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92D050"/>
            </a:solidFill>
            <a:ln w="1270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invertIfNegative val="0"/>
          <c:dLbls>
            <c:dLbl>
              <c:idx val="0"/>
              <c:layout>
                <c:manualLayout>
                  <c:x val="-3.5842293906810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3</a:t>
                    </a:r>
                    <a:r>
                      <a:rPr lang="ru-RU" dirty="0" smtClean="0"/>
                      <a:t> 909,8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dirty="0" smtClean="0"/>
                      <a:t>2</a:t>
                    </a:r>
                    <a:r>
                      <a:rPr lang="ru-RU" dirty="0" smtClean="0"/>
                      <a:t> 124,6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448,6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на 01.01.2017</c:v>
                </c:pt>
                <c:pt idx="1">
                  <c:v>на 01.07.2017</c:v>
                </c:pt>
                <c:pt idx="2">
                  <c:v>план на 01.01.2018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3909.8370400000022</c:v>
                </c:pt>
                <c:pt idx="1">
                  <c:v>2124.5800399999998</c:v>
                </c:pt>
                <c:pt idx="2" formatCode="General">
                  <c:v>4448.6310000000003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кредиты банков и МФК</c:v>
                </c:pt>
              </c:strCache>
            </c:strRef>
          </c:tx>
          <c:spPr>
            <a:solidFill>
              <a:srgbClr val="FF9900"/>
            </a:solidFill>
            <a:ln w="1270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invertIfNegative val="0"/>
          <c:dLbls>
            <c:dLbl>
              <c:idx val="0"/>
              <c:layout>
                <c:manualLayout>
                  <c:x val="-5.5535677198147813E-3"/>
                  <c:y val="-2.13191205862759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9 143,5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11 328,7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839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на 01.01.2017</c:v>
                </c:pt>
                <c:pt idx="1">
                  <c:v>на 01.07.2017</c:v>
                </c:pt>
                <c:pt idx="2">
                  <c:v>план на 01.01.2018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9143.4853999999523</c:v>
                </c:pt>
                <c:pt idx="1">
                  <c:v>11328.742399999999</c:v>
                </c:pt>
                <c:pt idx="2" formatCode="General">
                  <c:v>6839.0026000000034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invertIfNegative val="0"/>
          <c:dLbls>
            <c:dLbl>
              <c:idx val="0"/>
              <c:layout>
                <c:manualLayout>
                  <c:x val="-0.1222562300680157"/>
                  <c:y val="1.0659560293137908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4</a:t>
                    </a:r>
                    <a:r>
                      <a:rPr lang="ru-RU" dirty="0" smtClean="0"/>
                      <a:t>00,0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801385713882538"/>
                  <c:y val="7.9946702198534312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4</a:t>
                    </a:r>
                    <a:r>
                      <a:rPr lang="ru-RU" dirty="0" smtClean="0"/>
                      <a:t>00,0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dirty="0" smtClean="0"/>
                      <a:t> 2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на 01.01.2017</c:v>
                </c:pt>
                <c:pt idx="1">
                  <c:v>на 01.07.2017</c:v>
                </c:pt>
                <c:pt idx="2">
                  <c:v>план на 01.01.2018</c:v>
                </c:pt>
              </c:strCache>
            </c:strRef>
          </c:cat>
          <c:val>
            <c:numRef>
              <c:f>Sheet1!$B$5:$D$5</c:f>
              <c:numCache>
                <c:formatCode>0.0</c:formatCode>
                <c:ptCount val="3"/>
                <c:pt idx="0">
                  <c:v>600</c:v>
                </c:pt>
                <c:pt idx="1">
                  <c:v>600</c:v>
                </c:pt>
                <c:pt idx="2" formatCode="General">
                  <c:v>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2535808"/>
        <c:axId val="132537344"/>
      </c:barChart>
      <c:catAx>
        <c:axId val="1325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253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5373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2535808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8695048353855154"/>
          <c:y val="0.83495601971909195"/>
          <c:w val="0.65071359368669712"/>
          <c:h val="0.16504398028090841"/>
        </c:manualLayout>
      </c:layout>
      <c:overlay val="0"/>
      <c:spPr>
        <a:noFill/>
        <a:ln w="25416">
          <a:noFill/>
        </a:ln>
      </c:spPr>
      <c:txPr>
        <a:bodyPr/>
        <a:lstStyle/>
        <a:p>
          <a:pPr>
            <a:defRPr sz="128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25175178790791E-2"/>
          <c:y val="1.5216135786060923E-2"/>
          <c:w val="0.9355581127733027"/>
          <c:h val="0.944881889763779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8036.9</c:v>
                </c:pt>
                <c:pt idx="1">
                  <c:v>17197.400000000001</c:v>
                </c:pt>
                <c:pt idx="2">
                  <c:v>17903.3</c:v>
                </c:pt>
                <c:pt idx="3">
                  <c:v>9901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30"/>
        <c:shape val="box"/>
        <c:axId val="4311680"/>
        <c:axId val="6619520"/>
        <c:axId val="0"/>
      </c:bar3DChart>
      <c:catAx>
        <c:axId val="4311680"/>
        <c:scaling>
          <c:orientation val="minMax"/>
        </c:scaling>
        <c:delete val="1"/>
        <c:axPos val="b"/>
        <c:majorTickMark val="out"/>
        <c:minorTickMark val="none"/>
        <c:tickLblPos val="none"/>
        <c:crossAx val="6619520"/>
        <c:crosses val="autoZero"/>
        <c:auto val="1"/>
        <c:lblAlgn val="ctr"/>
        <c:lblOffset val="100"/>
        <c:noMultiLvlLbl val="0"/>
      </c:catAx>
      <c:valAx>
        <c:axId val="6619520"/>
        <c:scaling>
          <c:orientation val="minMax"/>
          <c:max val="18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4311680"/>
        <c:crosses val="autoZero"/>
        <c:crossBetween val="between"/>
        <c:majorUnit val="35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7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КБ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1 п/г 2016 г.</c:v>
                </c:pt>
                <c:pt idx="1">
                  <c:v>План 2017 г.</c:v>
                </c:pt>
                <c:pt idx="2">
                  <c:v>1 п/г 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3133.9</c:v>
                </c:pt>
                <c:pt idx="1">
                  <c:v>7674.2</c:v>
                </c:pt>
                <c:pt idx="2">
                  <c:v>3474.1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1 п/г 2016 г.</c:v>
                </c:pt>
                <c:pt idx="1">
                  <c:v>План 2017 г.</c:v>
                </c:pt>
                <c:pt idx="2">
                  <c:v>1 п/г 2017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2161.4</c:v>
                </c:pt>
                <c:pt idx="1">
                  <c:v>5375.5</c:v>
                </c:pt>
                <c:pt idx="2">
                  <c:v>2407.9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81472"/>
        <c:axId val="112283008"/>
        <c:axId val="0"/>
      </c:bar3DChart>
      <c:catAx>
        <c:axId val="112281472"/>
        <c:scaling>
          <c:orientation val="minMax"/>
        </c:scaling>
        <c:delete val="1"/>
        <c:axPos val="b"/>
        <c:majorTickMark val="out"/>
        <c:minorTickMark val="none"/>
        <c:tickLblPos val="none"/>
        <c:crossAx val="112283008"/>
        <c:crosses val="autoZero"/>
        <c:auto val="1"/>
        <c:lblAlgn val="ctr"/>
        <c:lblOffset val="100"/>
        <c:noMultiLvlLbl val="0"/>
      </c:catAx>
      <c:valAx>
        <c:axId val="11228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2281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685656932667801E-2"/>
          <c:y val="5.0415349218318493E-2"/>
          <c:w val="0.94858310949625146"/>
          <c:h val="0.949584650781681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1870.9</c:v>
                </c:pt>
                <c:pt idx="1">
                  <c:v>3044.7</c:v>
                </c:pt>
                <c:pt idx="2">
                  <c:v>2869.2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  <a:effectLst>
              <a:outerShdw blurRad="12700" dist="50800" sx="19000" sy="19000" algn="ctr" rotWithShape="0">
                <a:srgbClr val="000000">
                  <a:alpha val="9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324.39999999999969</c:v>
                </c:pt>
                <c:pt idx="2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06688"/>
        <c:axId val="33908224"/>
        <c:axId val="0"/>
      </c:bar3DChart>
      <c:catAx>
        <c:axId val="33906688"/>
        <c:scaling>
          <c:orientation val="minMax"/>
        </c:scaling>
        <c:delete val="1"/>
        <c:axPos val="b"/>
        <c:majorTickMark val="out"/>
        <c:minorTickMark val="none"/>
        <c:tickLblPos val="none"/>
        <c:crossAx val="33908224"/>
        <c:crosses val="autoZero"/>
        <c:auto val="1"/>
        <c:lblAlgn val="ctr"/>
        <c:lblOffset val="100"/>
        <c:noMultiLvlLbl val="0"/>
      </c:catAx>
      <c:valAx>
        <c:axId val="33908224"/>
        <c:scaling>
          <c:orientation val="minMax"/>
          <c:max val="271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3906688"/>
        <c:crosses val="autoZero"/>
        <c:crossBetween val="between"/>
        <c:majorUnit val="100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972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"/>
      <c:hPercent val="108"/>
      <c:rotY val="7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9115913555992194E-2"/>
          <c:y val="0.13707355300887694"/>
          <c:w val="0.95088409775008664"/>
          <c:h val="0.807698449525397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1953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  <a:ln w="11953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 w="1195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1 п/г 2016</c:v>
                </c:pt>
                <c:pt idx="1">
                  <c:v>план 2017 г.</c:v>
                </c:pt>
                <c:pt idx="2">
                  <c:v>1 п/г 2017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754.9</c:v>
                </c:pt>
                <c:pt idx="1">
                  <c:v>1881.8</c:v>
                </c:pt>
                <c:pt idx="2">
                  <c:v>810.3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6600"/>
            </a:solidFill>
            <a:ln w="1616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п/г 2016</c:v>
                </c:pt>
                <c:pt idx="1">
                  <c:v>план 2017 г.</c:v>
                </c:pt>
                <c:pt idx="2">
                  <c:v>1 п/г 2017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00"/>
            </a:solidFill>
            <a:ln w="1195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п/г 2016</c:v>
                </c:pt>
                <c:pt idx="1">
                  <c:v>план 2017 г.</c:v>
                </c:pt>
                <c:pt idx="2">
                  <c:v>1 п/г 2017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49145472"/>
        <c:axId val="149147008"/>
        <c:axId val="0"/>
      </c:bar3DChart>
      <c:catAx>
        <c:axId val="14914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914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147008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49145472"/>
        <c:crosses val="autoZero"/>
        <c:crossBetween val="between"/>
        <c:majorUnit val="62"/>
        <c:minorUnit val="1"/>
      </c:valAx>
      <c:spPr>
        <a:noFill/>
        <a:ln w="16162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496737473854844E-3"/>
          <c:y val="1.7291599621551468E-2"/>
          <c:w val="0.96429649853946664"/>
          <c:h val="0.87245140954605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'[Диаграмма в Microsoft Office PowerPoint]Лист1'!$C$1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val>
            <c:numRef>
              <c:f>'[Диаграмма в Microsoft Office PowerPoint]Лист1'!$C$2</c:f>
              <c:numCache>
                <c:formatCode>General</c:formatCode>
                <c:ptCount val="1"/>
                <c:pt idx="0">
                  <c:v>29631.154299999896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5"/>
        <c:axId val="100257152"/>
        <c:axId val="101155968"/>
      </c:barChart>
      <c:catAx>
        <c:axId val="100257152"/>
        <c:scaling>
          <c:orientation val="minMax"/>
        </c:scaling>
        <c:delete val="1"/>
        <c:axPos val="b"/>
        <c:majorTickMark val="out"/>
        <c:minorTickMark val="none"/>
        <c:tickLblPos val="none"/>
        <c:crossAx val="101155968"/>
        <c:crosses val="autoZero"/>
        <c:auto val="1"/>
        <c:lblAlgn val="ctr"/>
        <c:lblOffset val="100"/>
        <c:noMultiLvlLbl val="0"/>
      </c:catAx>
      <c:valAx>
        <c:axId val="101155968"/>
        <c:scaling>
          <c:orientation val="minMax"/>
          <c:max val="29900"/>
          <c:min val="28000"/>
        </c:scaling>
        <c:delete val="1"/>
        <c:axPos val="l"/>
        <c:numFmt formatCode="General" sourceLinked="1"/>
        <c:majorTickMark val="out"/>
        <c:minorTickMark val="none"/>
        <c:tickLblPos val="none"/>
        <c:crossAx val="10025715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600073121698402"/>
          <c:y val="3.538088267324481E-2"/>
          <c:w val="0.8547907293566297"/>
          <c:h val="0.94612456502028641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895360"/>
        <c:axId val="100909440"/>
        <c:axId val="0"/>
      </c:bar3DChart>
      <c:catAx>
        <c:axId val="100895360"/>
        <c:scaling>
          <c:orientation val="minMax"/>
        </c:scaling>
        <c:delete val="1"/>
        <c:axPos val="b"/>
        <c:majorTickMark val="out"/>
        <c:minorTickMark val="none"/>
        <c:tickLblPos val="none"/>
        <c:crossAx val="100909440"/>
        <c:crosses val="autoZero"/>
        <c:auto val="1"/>
        <c:lblAlgn val="ctr"/>
        <c:lblOffset val="100"/>
        <c:noMultiLvlLbl val="0"/>
      </c:catAx>
      <c:valAx>
        <c:axId val="1009094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млн. руб.</a:t>
                </a:r>
              </a:p>
            </c:rich>
          </c:tx>
          <c:layout>
            <c:manualLayout>
              <c:xMode val="edge"/>
              <c:yMode val="edge"/>
              <c:x val="5.5219558229378615E-2"/>
              <c:y val="5.75428071491065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89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328555111810216"/>
          <c:y val="1.7484886736722743E-2"/>
          <c:w val="0.70328382129081179"/>
          <c:h val="0.93158087798673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'к коллегии'!$A$195</c:f>
              <c:strCache>
                <c:ptCount val="1"/>
                <c:pt idx="0">
                  <c:v>расходы на заработную плату с начислениями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3"/>
                  <c:y val="-4.8359322082492696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2000" b="1" dirty="0" smtClean="0">
                        <a:latin typeface="+mn-lt"/>
                      </a:rPr>
                      <a:t>422,5</a:t>
                    </a:r>
                    <a:endParaRPr lang="en-US" sz="105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'к коллегии'!$B$195:$C$195</c:f>
              <c:numCache>
                <c:formatCode>General</c:formatCode>
                <c:ptCount val="2"/>
                <c:pt idx="0">
                  <c:v>365.2</c:v>
                </c:pt>
                <c:pt idx="1">
                  <c:v>422.5</c:v>
                </c:pt>
              </c:numCache>
            </c:numRef>
          </c:val>
        </c:ser>
        <c:ser>
          <c:idx val="1"/>
          <c:order val="1"/>
          <c:tx>
            <c:strRef>
              <c:f>'к коллегии'!$A$196</c:f>
              <c:strCache>
                <c:ptCount val="1"/>
                <c:pt idx="0">
                  <c:v>расходы на материально-техническое обеспечение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chemeClr val="accent3">
                  <a:lumMod val="65000"/>
                </a:schemeClr>
              </a:solidFill>
            </a:ln>
          </c:spPr>
          <c:invertIfNegative val="0"/>
          <c:val>
            <c:numRef>
              <c:f>'к коллегии'!$B$196:$C$196</c:f>
              <c:numCache>
                <c:formatCode>General</c:formatCode>
                <c:ptCount val="2"/>
                <c:pt idx="0">
                  <c:v>31</c:v>
                </c:pt>
                <c:pt idx="1">
                  <c:v>53.800000000000004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944896"/>
        <c:axId val="100954880"/>
        <c:axId val="0"/>
      </c:bar3DChart>
      <c:catAx>
        <c:axId val="100944896"/>
        <c:scaling>
          <c:orientation val="minMax"/>
        </c:scaling>
        <c:delete val="1"/>
        <c:axPos val="b"/>
        <c:majorTickMark val="out"/>
        <c:minorTickMark val="none"/>
        <c:tickLblPos val="none"/>
        <c:crossAx val="100954880"/>
        <c:crosses val="autoZero"/>
        <c:auto val="1"/>
        <c:lblAlgn val="ctr"/>
        <c:lblOffset val="100"/>
        <c:noMultiLvlLbl val="0"/>
      </c:catAx>
      <c:valAx>
        <c:axId val="10095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9448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13666366505108"/>
          <c:y val="0.37506560573729486"/>
          <c:w val="0.29708626429422269"/>
          <c:h val="0.22858283945461988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212224"/>
        <c:axId val="132213760"/>
        <c:axId val="0"/>
      </c:bar3DChart>
      <c:catAx>
        <c:axId val="132212224"/>
        <c:scaling>
          <c:orientation val="minMax"/>
        </c:scaling>
        <c:delete val="1"/>
        <c:axPos val="b"/>
        <c:majorTickMark val="out"/>
        <c:minorTickMark val="none"/>
        <c:tickLblPos val="none"/>
        <c:crossAx val="132213760"/>
        <c:crosses val="autoZero"/>
        <c:auto val="1"/>
        <c:lblAlgn val="ctr"/>
        <c:lblOffset val="100"/>
        <c:noMultiLvlLbl val="0"/>
      </c:catAx>
      <c:valAx>
        <c:axId val="132213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221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F0484-7035-42ED-9E97-22FEBE08F57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F64876-4B1C-4F3F-959E-9819B9F403D2}">
      <dgm:prSet phldrT="[Текст]" custT="1"/>
      <dgm:spPr/>
      <dgm:t>
        <a:bodyPr/>
        <a:lstStyle/>
        <a:p>
          <a:r>
            <a:rPr lang="ru-RU" sz="1800" dirty="0" smtClean="0"/>
            <a:t>налоговые и неналоговые доходы за отчетный год и текущий год</a:t>
          </a:r>
          <a:endParaRPr lang="ru-RU" sz="1800" dirty="0"/>
        </a:p>
      </dgm:t>
    </dgm:pt>
    <dgm:pt modelId="{BF75EC11-D1E2-4BD2-A0B2-A3367C9EF7EE}" type="parTrans" cxnId="{FEDC3721-0477-4482-925E-D3E165E0A7A3}">
      <dgm:prSet/>
      <dgm:spPr/>
      <dgm:t>
        <a:bodyPr/>
        <a:lstStyle/>
        <a:p>
          <a:endParaRPr lang="ru-RU"/>
        </a:p>
      </dgm:t>
    </dgm:pt>
    <dgm:pt modelId="{005C4B26-7E9B-4033-AC8B-3162434BB64C}" type="sibTrans" cxnId="{FEDC3721-0477-4482-925E-D3E165E0A7A3}">
      <dgm:prSet/>
      <dgm:spPr/>
      <dgm:t>
        <a:bodyPr/>
        <a:lstStyle/>
        <a:p>
          <a:endParaRPr lang="ru-RU"/>
        </a:p>
      </dgm:t>
    </dgm:pt>
    <dgm:pt modelId="{039F9A02-9BE3-4E29-A01A-CDF2D899C0D2}">
      <dgm:prSet phldrT="[Текст]" custT="1"/>
      <dgm:spPr/>
      <dgm:t>
        <a:bodyPr/>
        <a:lstStyle/>
        <a:p>
          <a:r>
            <a:rPr lang="ru-RU" sz="1800" dirty="0" smtClean="0"/>
            <a:t>расходы на содержание органов местного самоуправления за отчетный год и текущий год</a:t>
          </a:r>
          <a:endParaRPr lang="ru-RU" sz="1800" dirty="0"/>
        </a:p>
      </dgm:t>
    </dgm:pt>
    <dgm:pt modelId="{AED89944-260D-4F5E-B171-F552F9325663}" type="parTrans" cxnId="{00E6FC08-37F1-4A95-B1C1-ABADB95149EB}">
      <dgm:prSet/>
      <dgm:spPr/>
      <dgm:t>
        <a:bodyPr/>
        <a:lstStyle/>
        <a:p>
          <a:endParaRPr lang="ru-RU"/>
        </a:p>
      </dgm:t>
    </dgm:pt>
    <dgm:pt modelId="{C3EB280F-7979-4F98-A6ED-BF4A56495DBB}" type="sibTrans" cxnId="{00E6FC08-37F1-4A95-B1C1-ABADB95149EB}">
      <dgm:prSet/>
      <dgm:spPr/>
      <dgm:t>
        <a:bodyPr/>
        <a:lstStyle/>
        <a:p>
          <a:endParaRPr lang="ru-RU"/>
        </a:p>
      </dgm:t>
    </dgm:pt>
    <dgm:pt modelId="{0BB38BD8-4B95-4D3C-9A30-D541B5E83AFB}" type="pres">
      <dgm:prSet presAssocID="{91FF0484-7035-42ED-9E97-22FEBE08F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618D2-BFB2-448C-A216-C3BBE0EBF501}" type="pres">
      <dgm:prSet presAssocID="{32F64876-4B1C-4F3F-959E-9819B9F403D2}" presName="composite" presStyleCnt="0"/>
      <dgm:spPr/>
    </dgm:pt>
    <dgm:pt modelId="{09483617-5703-43BA-8AB9-8B4877B8B897}" type="pres">
      <dgm:prSet presAssocID="{32F64876-4B1C-4F3F-959E-9819B9F403D2}" presName="rect1" presStyleLbl="trAlignAcc1" presStyleIdx="0" presStyleCnt="2" custScaleX="182487" custLinFactNeighborX="-139" custLinFactNeighborY="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C1935-83D3-4BD8-BE12-83497496A813}" type="pres">
      <dgm:prSet presAssocID="{32F64876-4B1C-4F3F-959E-9819B9F403D2}" presName="rect2" presStyleLbl="fgImgPlace1" presStyleIdx="0" presStyleCnt="2" custScaleX="103463" custLinFactX="-78385" custLinFactNeighborX="-100000" custLinFactNeighborY="12858"/>
      <dgm:spPr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34" r="2734"/>
          </a:stretch>
        </a:blipFill>
      </dgm:spPr>
    </dgm:pt>
    <dgm:pt modelId="{2214240A-47B8-4CB2-B53B-4EA37EA22A5F}" type="pres">
      <dgm:prSet presAssocID="{005C4B26-7E9B-4033-AC8B-3162434BB64C}" presName="sibTrans" presStyleCnt="0"/>
      <dgm:spPr/>
    </dgm:pt>
    <dgm:pt modelId="{B71954ED-59B8-4389-BE82-74B93329401A}" type="pres">
      <dgm:prSet presAssocID="{039F9A02-9BE3-4E29-A01A-CDF2D899C0D2}" presName="composite" presStyleCnt="0"/>
      <dgm:spPr/>
    </dgm:pt>
    <dgm:pt modelId="{996DCD77-D064-415A-B2D3-221014B7D389}" type="pres">
      <dgm:prSet presAssocID="{039F9A02-9BE3-4E29-A01A-CDF2D899C0D2}" presName="rect1" presStyleLbl="trAlignAcc1" presStyleIdx="1" presStyleCnt="2" custScaleX="181978" custLinFactNeighborX="-536" custLinFactNeighborY="-5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BBCF9-427F-4CB4-87BE-32AE5A6252C9}" type="pres">
      <dgm:prSet presAssocID="{039F9A02-9BE3-4E29-A01A-CDF2D899C0D2}" presName="rect2" presStyleLbl="fgImgPlace1" presStyleIdx="1" presStyleCnt="2" custLinFactX="-82528" custLinFactNeighborX="-100000" custLinFactNeighborY="3458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67" r="2167"/>
          </a:stretch>
        </a:blipFill>
      </dgm:spPr>
    </dgm:pt>
  </dgm:ptLst>
  <dgm:cxnLst>
    <dgm:cxn modelId="{00E6FC08-37F1-4A95-B1C1-ABADB95149EB}" srcId="{91FF0484-7035-42ED-9E97-22FEBE08F571}" destId="{039F9A02-9BE3-4E29-A01A-CDF2D899C0D2}" srcOrd="1" destOrd="0" parTransId="{AED89944-260D-4F5E-B171-F552F9325663}" sibTransId="{C3EB280F-7979-4F98-A6ED-BF4A56495DBB}"/>
    <dgm:cxn modelId="{54D84264-ABDD-4D2B-8EBF-3C4CC5843888}" type="presOf" srcId="{91FF0484-7035-42ED-9E97-22FEBE08F571}" destId="{0BB38BD8-4B95-4D3C-9A30-D541B5E83AFB}" srcOrd="0" destOrd="0" presId="urn:microsoft.com/office/officeart/2008/layout/PictureStrips"/>
    <dgm:cxn modelId="{62A1D778-05B5-4BC9-8524-1E35F9CD9E78}" type="presOf" srcId="{32F64876-4B1C-4F3F-959E-9819B9F403D2}" destId="{09483617-5703-43BA-8AB9-8B4877B8B897}" srcOrd="0" destOrd="0" presId="urn:microsoft.com/office/officeart/2008/layout/PictureStrips"/>
    <dgm:cxn modelId="{FEDC3721-0477-4482-925E-D3E165E0A7A3}" srcId="{91FF0484-7035-42ED-9E97-22FEBE08F571}" destId="{32F64876-4B1C-4F3F-959E-9819B9F403D2}" srcOrd="0" destOrd="0" parTransId="{BF75EC11-D1E2-4BD2-A0B2-A3367C9EF7EE}" sibTransId="{005C4B26-7E9B-4033-AC8B-3162434BB64C}"/>
    <dgm:cxn modelId="{B1EAAD86-798D-4A3D-A1BB-C02CBF5F69A5}" type="presOf" srcId="{039F9A02-9BE3-4E29-A01A-CDF2D899C0D2}" destId="{996DCD77-D064-415A-B2D3-221014B7D389}" srcOrd="0" destOrd="0" presId="urn:microsoft.com/office/officeart/2008/layout/PictureStrips"/>
    <dgm:cxn modelId="{C53CA085-CA58-4065-ABB8-7299B7DC3AB5}" type="presParOf" srcId="{0BB38BD8-4B95-4D3C-9A30-D541B5E83AFB}" destId="{AF1618D2-BFB2-448C-A216-C3BBE0EBF501}" srcOrd="0" destOrd="0" presId="urn:microsoft.com/office/officeart/2008/layout/PictureStrips"/>
    <dgm:cxn modelId="{01F5E44D-34CB-45B2-A3E5-D1B389390079}" type="presParOf" srcId="{AF1618D2-BFB2-448C-A216-C3BBE0EBF501}" destId="{09483617-5703-43BA-8AB9-8B4877B8B897}" srcOrd="0" destOrd="0" presId="urn:microsoft.com/office/officeart/2008/layout/PictureStrips"/>
    <dgm:cxn modelId="{6DE02BC8-CAA2-45D1-BE23-DC5A3AC80A04}" type="presParOf" srcId="{AF1618D2-BFB2-448C-A216-C3BBE0EBF501}" destId="{10EC1935-83D3-4BD8-BE12-83497496A813}" srcOrd="1" destOrd="0" presId="urn:microsoft.com/office/officeart/2008/layout/PictureStrips"/>
    <dgm:cxn modelId="{714F61D8-2A16-415C-B9D0-1F21465049C3}" type="presParOf" srcId="{0BB38BD8-4B95-4D3C-9A30-D541B5E83AFB}" destId="{2214240A-47B8-4CB2-B53B-4EA37EA22A5F}" srcOrd="1" destOrd="0" presId="urn:microsoft.com/office/officeart/2008/layout/PictureStrips"/>
    <dgm:cxn modelId="{C8F6ABAB-B482-4A2F-8639-E4185851972C}" type="presParOf" srcId="{0BB38BD8-4B95-4D3C-9A30-D541B5E83AFB}" destId="{B71954ED-59B8-4389-BE82-74B93329401A}" srcOrd="2" destOrd="0" presId="urn:microsoft.com/office/officeart/2008/layout/PictureStrips"/>
    <dgm:cxn modelId="{0E24A327-48EB-4625-9944-37055930B7F2}" type="presParOf" srcId="{B71954ED-59B8-4389-BE82-74B93329401A}" destId="{996DCD77-D064-415A-B2D3-221014B7D389}" srcOrd="0" destOrd="0" presId="urn:microsoft.com/office/officeart/2008/layout/PictureStrips"/>
    <dgm:cxn modelId="{F2317F45-273C-4B0F-A003-76021FF6CD6B}" type="presParOf" srcId="{B71954ED-59B8-4389-BE82-74B93329401A}" destId="{424BBCF9-427F-4CB4-87BE-32AE5A6252C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83617-5703-43BA-8AB9-8B4877B8B897}">
      <dsp:nvSpPr>
        <dsp:cNvPr id="0" name=""/>
        <dsp:cNvSpPr/>
      </dsp:nvSpPr>
      <dsp:spPr>
        <a:xfrm>
          <a:off x="63891" y="143764"/>
          <a:ext cx="5336695" cy="91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0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и неналоговые доходы за отчетный год и текущий год</a:t>
          </a:r>
          <a:endParaRPr lang="ru-RU" sz="1800" kern="1200" dirty="0"/>
        </a:p>
      </dsp:txBody>
      <dsp:txXfrm>
        <a:off x="63891" y="143764"/>
        <a:ext cx="5336695" cy="913882"/>
      </dsp:txXfrm>
    </dsp:sp>
    <dsp:sp modelId="{10EC1935-83D3-4BD8-BE12-83497496A813}">
      <dsp:nvSpPr>
        <dsp:cNvPr id="0" name=""/>
        <dsp:cNvSpPr/>
      </dsp:nvSpPr>
      <dsp:spPr>
        <a:xfrm>
          <a:off x="2" y="134071"/>
          <a:ext cx="661871" cy="95957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34" r="27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DCD77-D064-415A-B2D3-221014B7D389}">
      <dsp:nvSpPr>
        <dsp:cNvPr id="0" name=""/>
        <dsp:cNvSpPr/>
      </dsp:nvSpPr>
      <dsp:spPr>
        <a:xfrm>
          <a:off x="59724" y="1245375"/>
          <a:ext cx="5321809" cy="91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0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 на содержание органов местного самоуправления за отчетный год и текущий год</a:t>
          </a:r>
          <a:endParaRPr lang="ru-RU" sz="1800" kern="1200" dirty="0"/>
        </a:p>
      </dsp:txBody>
      <dsp:txXfrm>
        <a:off x="59724" y="1245375"/>
        <a:ext cx="5321809" cy="913882"/>
      </dsp:txXfrm>
    </dsp:sp>
    <dsp:sp modelId="{424BBCF9-427F-4CB4-87BE-32AE5A6252C9}">
      <dsp:nvSpPr>
        <dsp:cNvPr id="0" name=""/>
        <dsp:cNvSpPr/>
      </dsp:nvSpPr>
      <dsp:spPr>
        <a:xfrm>
          <a:off x="0" y="1194348"/>
          <a:ext cx="639717" cy="959576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67" r="216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0.12506</cdr:x>
      <cdr:y>0.43331</cdr:y>
    </cdr:from>
    <cdr:to>
      <cdr:x>0.248</cdr:x>
      <cdr:y>0.53328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2046" y="2317233"/>
          <a:ext cx="1063662" cy="534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800" b="1" dirty="0" smtClean="0">
              <a:solidFill>
                <a:schemeClr val="tx1"/>
              </a:solidFill>
              <a:latin typeface="Arial"/>
              <a:cs typeface="Arial"/>
            </a:rPr>
            <a:t>8 036,9</a:t>
          </a:r>
          <a:endParaRPr lang="ru-RU" sz="28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0.74166</cdr:x>
      <cdr:y>0.35007</cdr:y>
    </cdr:from>
    <cdr:to>
      <cdr:x>0.88173</cdr:x>
      <cdr:y>0.44729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16753" y="1872108"/>
          <a:ext cx="1211868" cy="5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800" b="1" i="0" u="none" strike="noStrike" baseline="0" dirty="0" smtClean="0">
              <a:solidFill>
                <a:schemeClr val="tx1"/>
              </a:solidFill>
              <a:latin typeface="Arial"/>
              <a:cs typeface="Arial"/>
            </a:rPr>
            <a:t>9</a:t>
          </a:r>
          <a:r>
            <a:rPr lang="ru-RU" sz="2800" b="1" i="0" u="none" strike="noStrike" dirty="0" smtClean="0">
              <a:solidFill>
                <a:schemeClr val="tx1"/>
              </a:solidFill>
              <a:latin typeface="Arial"/>
              <a:cs typeface="Arial"/>
            </a:rPr>
            <a:t> 901,0</a:t>
          </a:r>
          <a:endParaRPr lang="ru-RU" sz="28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0.14495</cdr:x>
      <cdr:y>0.93998</cdr:y>
    </cdr:from>
    <cdr:to>
      <cdr:x>0.27093</cdr:x>
      <cdr:y>0.99925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42966" y="4257691"/>
          <a:ext cx="914400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0.70837</cdr:x>
      <cdr:y>0.74056</cdr:y>
    </cdr:from>
    <cdr:to>
      <cdr:x>0.94974</cdr:x>
      <cdr:y>0.88017</cdr:y>
    </cdr:to>
    <cdr:sp macro="" textlink="">
      <cdr:nvSpPr>
        <cdr:cNvPr id="1030" name="Скругленная прямоугольная выноска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28729" y="3960334"/>
          <a:ext cx="2088303" cy="746600"/>
        </a:xfrm>
        <a:prstGeom xmlns:a="http://schemas.openxmlformats.org/drawingml/2006/main" prst="wedgeRoundRectCallout">
          <a:avLst>
            <a:gd name="adj1" fmla="val -7191"/>
            <a:gd name="adj2" fmla="val -119817"/>
            <a:gd name="adj3" fmla="val 16667"/>
          </a:avLst>
        </a:prstGeom>
        <a:solidFill xmlns:a="http://schemas.openxmlformats.org/drawingml/2006/main">
          <a:srgbClr val="FDEADA"/>
        </a:solidFill>
        <a:ln xmlns:a="http://schemas.openxmlformats.org/drawingml/2006/main" w="9525" algn="ctr">
          <a:solidFill>
            <a:srgbClr val="FF0000"/>
          </a:solidFill>
          <a:miter lim="800000"/>
          <a:headEnd/>
          <a:tailEnd/>
        </a:ln>
        <a:effectLst xmlns:a="http://schemas.openxmlformats.org/drawingml/2006/main">
          <a:outerShdw dist="20000" dir="5400000" rotWithShape="0">
            <a:srgbClr val="000000">
              <a:alpha val="37999"/>
            </a:srgb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Исполнение </a:t>
          </a:r>
        </a:p>
        <a:p xmlns:a="http://schemas.openxmlformats.org/drawingml/2006/main">
          <a:pPr algn="ctr" rtl="0">
            <a:defRPr sz="1000"/>
          </a:pPr>
          <a:r>
            <a:rPr lang="ru-RU" sz="1900" b="1" dirty="0">
              <a:solidFill>
                <a:srgbClr val="0000FF"/>
              </a:solidFill>
              <a:latin typeface="Arial"/>
              <a:cs typeface="Arial"/>
            </a:rPr>
            <a:t>п</a:t>
          </a: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лана</a:t>
          </a:r>
          <a:r>
            <a:rPr lang="ru-RU" sz="1900" b="1" i="0" u="none" strike="noStrike" dirty="0" smtClean="0">
              <a:solidFill>
                <a:srgbClr val="0000FF"/>
              </a:solidFill>
              <a:latin typeface="Arial"/>
              <a:cs typeface="Arial"/>
            </a:rPr>
            <a:t> </a:t>
          </a: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55,3%</a:t>
          </a:r>
          <a:endParaRPr lang="ru-RU" sz="1900" b="1" i="0" u="none" strike="noStrike" baseline="0" dirty="0">
            <a:solidFill>
              <a:srgbClr val="0000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0.35016</cdr:x>
      <cdr:y>0.14706</cdr:y>
    </cdr:from>
    <cdr:to>
      <cdr:x>0.45585</cdr:x>
      <cdr:y>0.3338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9545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0.31429</cdr:x>
      <cdr:y>0.0252</cdr:y>
    </cdr:from>
    <cdr:to>
      <cdr:x>0.46135</cdr:x>
      <cdr:y>0.12535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19233" y="134758"/>
          <a:ext cx="1272345" cy="535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17 197,4</a:t>
          </a:r>
          <a:endParaRPr lang="ru-RU" sz="2800" b="1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0.22185</cdr:x>
      <cdr:y>0.59875</cdr:y>
    </cdr:from>
    <cdr:to>
      <cdr:x>0.38236</cdr:x>
      <cdr:y>0.67916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52" y="2598705"/>
          <a:ext cx="930338" cy="348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2 161,4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0.36975</cdr:x>
      <cdr:y>0.01464</cdr:y>
    </cdr:from>
    <cdr:to>
      <cdr:x>0.57341</cdr:x>
      <cdr:y>0.09506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08" y="63541"/>
          <a:ext cx="1180454" cy="349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7 674,2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0.50306</cdr:x>
      <cdr:y>0.23572</cdr:y>
    </cdr:from>
    <cdr:to>
      <cdr:x>0.65121</cdr:x>
      <cdr:y>0.33222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15816" y="1023079"/>
          <a:ext cx="858697" cy="418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0.66457</cdr:x>
      <cdr:y>0.4514</cdr:y>
    </cdr:from>
    <cdr:to>
      <cdr:x>0.83742</cdr:x>
      <cdr:y>0.56398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51920" y="1959183"/>
          <a:ext cx="1001862" cy="488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3 474,1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0.7888</cdr:x>
      <cdr:y>0.56754</cdr:y>
    </cdr:from>
    <cdr:to>
      <cdr:x>0.98633</cdr:x>
      <cdr:y>0.68012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00" y="2463239"/>
          <a:ext cx="1144911" cy="488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2 407,9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0.50306</cdr:x>
      <cdr:y>0.25231</cdr:y>
    </cdr:from>
    <cdr:to>
      <cdr:x>0.70027</cdr:x>
      <cdr:y>0.35107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15816" y="1095087"/>
          <a:ext cx="1143056" cy="42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Arial" pitchFamily="34" charset="0"/>
              <a:cs typeface="Arial" pitchFamily="34" charset="0"/>
            </a:rPr>
            <a:t>5 375,5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0.05986</cdr:x>
      <cdr:y>0.27384</cdr:y>
    </cdr:from>
    <cdr:to>
      <cdr:x>0.21043</cdr:x>
      <cdr:y>0.34496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255" y="1517610"/>
          <a:ext cx="818199" cy="394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latin typeface="Arial" pitchFamily="34" charset="0"/>
              <a:cs typeface="Arial" pitchFamily="34" charset="0"/>
            </a:rPr>
            <a:t>1 870,9</a:t>
          </a:r>
          <a:endParaRPr lang="ru-RU" sz="2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0.33813</cdr:x>
      <cdr:y>0.01398</cdr:y>
    </cdr:from>
    <cdr:to>
      <cdr:x>0.56876</cdr:x>
      <cdr:y>0.09292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7423" y="77450"/>
          <a:ext cx="1253246" cy="437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Arial" pitchFamily="34" charset="0"/>
              <a:cs typeface="Arial" pitchFamily="34" charset="0"/>
            </a:rPr>
            <a:t>3 044,7</a:t>
          </a:r>
          <a:endParaRPr lang="ru-RU" sz="18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0.65617</cdr:x>
      <cdr:y>0.00489</cdr:y>
    </cdr:from>
    <cdr:to>
      <cdr:x>0.81727</cdr:x>
      <cdr:y>0.09512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65636" y="27103"/>
          <a:ext cx="87541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Arial" pitchFamily="34" charset="0"/>
              <a:cs typeface="Arial" pitchFamily="34" charset="0"/>
            </a:rPr>
            <a:t>2 869,2</a:t>
          </a:r>
        </a:p>
      </cdr:txBody>
    </cdr:sp>
  </cdr:relSizeAnchor>
  <cdr:relSizeAnchor xmlns:cdr="http://schemas.openxmlformats.org/drawingml/2006/chartDrawing">
    <cdr:from>
      <cdr:x>0.1437</cdr:x>
      <cdr:y>0.94073</cdr:y>
    </cdr:from>
    <cdr:to>
      <cdr:x>0.26968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42966" y="4257691"/>
          <a:ext cx="914400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0.72172</cdr:x>
      <cdr:y>0.22848</cdr:y>
    </cdr:from>
    <cdr:to>
      <cdr:x>1</cdr:x>
      <cdr:y>0.35052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3921835" y="1266228"/>
          <a:ext cx="1512177" cy="676341"/>
        </a:xfrm>
        <a:prstGeom xmlns:a="http://schemas.openxmlformats.org/drawingml/2006/main" prst="wedgeRoundRectCallout">
          <a:avLst>
            <a:gd name="adj1" fmla="val -46155"/>
            <a:gd name="adj2" fmla="val -107981"/>
            <a:gd name="adj3" fmla="val 16667"/>
          </a:avLst>
        </a:prstGeom>
        <a:gradFill xmlns:a="http://schemas.openxmlformats.org/drawingml/2006/main" flip="none" rotWithShape="1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>
          <a:solidFill>
            <a:srgbClr val="FF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94,2% </a:t>
          </a:r>
          <a:r>
            <a:rPr lang="ru-RU" sz="16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плана </a:t>
          </a:r>
        </a:p>
        <a:p xmlns:a="http://schemas.openxmlformats.org/drawingml/2006/main">
          <a:pPr algn="ctr"/>
          <a:r>
            <a:rPr lang="ru-RU" sz="16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на 2017 год</a:t>
          </a:r>
          <a:endParaRPr lang="ru-RU" sz="16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0.16587</cdr:x>
      <cdr:y>0.87153</cdr:y>
    </cdr:from>
    <cdr:to>
      <cdr:x>0.33415</cdr:x>
      <cdr:y>0.94065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1319" y="4829978"/>
          <a:ext cx="914436" cy="383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-324,4</a:t>
          </a:r>
          <a:endParaRPr lang="ru-RU" sz="16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0.73567</cdr:x>
      <cdr:y>0.88452</cdr:y>
    </cdr:from>
    <cdr:to>
      <cdr:x>0.90394</cdr:x>
      <cdr:y>0.94897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97663" y="4901986"/>
          <a:ext cx="914381" cy="357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-253,0</a:t>
          </a:r>
          <a:endParaRPr lang="ru-RU" sz="16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0.17114</cdr:x>
      <cdr:y>0.46258</cdr:y>
    </cdr:from>
    <cdr:to>
      <cdr:x>0.33189</cdr:x>
      <cdr:y>0.53387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592" y="2736304"/>
          <a:ext cx="844996" cy="421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754,9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0.72603</cdr:x>
      <cdr:y>0.42606</cdr:y>
    </cdr:from>
    <cdr:to>
      <cdr:x>0.90122</cdr:x>
      <cdr:y>0.48527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6423" y="2520280"/>
          <a:ext cx="920901" cy="350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810,3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0.41587</cdr:x>
      <cdr:y>0.06845</cdr:y>
    </cdr:from>
    <cdr:to>
      <cdr:x>0.60872</cdr:x>
      <cdr:y>0.16389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86080" y="404925"/>
          <a:ext cx="1013732" cy="564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1 881,8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0.29852</cdr:x>
      <cdr:y>0.61419</cdr:y>
    </cdr:from>
    <cdr:to>
      <cdr:x>0.56295</cdr:x>
      <cdr:y>0.77186</cdr:y>
    </cdr:to>
    <cdr:sp macro="" textlink="">
      <cdr:nvSpPr>
        <cdr:cNvPr id="17" name="Стрелка вправо 16"/>
        <cdr:cNvSpPr/>
      </cdr:nvSpPr>
      <cdr:spPr>
        <a:xfrm xmlns:a="http://schemas.openxmlformats.org/drawingml/2006/main" rot="20506646">
          <a:off x="2668573" y="3001173"/>
          <a:ext cx="2363848" cy="770438"/>
        </a:xfrm>
        <a:prstGeom xmlns:a="http://schemas.openxmlformats.org/drawingml/2006/main" prst="rightArrow">
          <a:avLst>
            <a:gd name="adj1" fmla="val 57950"/>
            <a:gd name="adj2" fmla="val 50000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38100">
          <a:solidFill>
            <a:srgbClr val="FF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cs typeface="Times New Roman" pitchFamily="18" charset="0"/>
            </a:rPr>
            <a:t>+ 80,1 </a:t>
          </a:r>
          <a:r>
            <a:rPr lang="ru-RU" sz="1600" b="1" dirty="0" smtClean="0">
              <a:solidFill>
                <a:sysClr val="windowText" lastClr="000000"/>
              </a:solidFill>
              <a:cs typeface="Times New Roman" pitchFamily="18" charset="0"/>
            </a:rPr>
            <a:t>млн</a:t>
          </a:r>
          <a:r>
            <a:rPr lang="ru-RU" sz="1600" b="1" dirty="0">
              <a:solidFill>
                <a:sysClr val="windowText" lastClr="000000"/>
              </a:solidFill>
              <a:cs typeface="Times New Roman" pitchFamily="18" charset="0"/>
            </a:rPr>
            <a:t>. руб.</a:t>
          </a:r>
        </a:p>
      </cdr:txBody>
    </cdr:sp>
  </cdr:relSizeAnchor>
  <cdr:relSizeAnchor xmlns:cdr="http://schemas.openxmlformats.org/drawingml/2006/chartDrawing">
    <cdr:from>
      <cdr:x>0.25067</cdr:x>
      <cdr:y>0.21083</cdr:y>
    </cdr:from>
    <cdr:to>
      <cdr:x>0.35993</cdr:x>
      <cdr:y>0.28341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240871" y="1030220"/>
          <a:ext cx="976681" cy="354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cs typeface="Times New Roman" pitchFamily="18" charset="0"/>
            </a:rPr>
            <a:t>396,2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0.54891</cdr:x>
      <cdr:y>0.08179</cdr:y>
    </cdr:from>
    <cdr:to>
      <cdr:x>0.66684</cdr:x>
      <cdr:y>0.15936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906961" y="399679"/>
          <a:ext cx="1054163" cy="379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cs typeface="Times New Roman" pitchFamily="18" charset="0"/>
            </a:rPr>
            <a:t>476,3</a:t>
          </a:r>
          <a:endParaRPr lang="ru-RU" sz="2400" b="1" dirty="0">
            <a:solidFill>
              <a:schemeClr val="tx1"/>
            </a:solidFill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F3F5-6FC7-4AF0-BD18-CACCC0C23FB6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0034-87D0-40B6-BCB7-20BA11C0B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C9285-68B8-454E-9E58-5CDEC99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338A6FE-DA78-4912-BED3-02B5D1E36C08}" type="slidenum">
              <a:rPr lang="ru-RU" altLang="ru-RU" smtClean="0">
                <a:latin typeface="Arial" charset="0"/>
              </a:rPr>
              <a:pPr defTabSz="912813"/>
              <a:t>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891B49C7-F8EF-432E-BD13-3228D1BA41A6}" type="slidenum">
              <a:rPr lang="ru-RU" altLang="ru-RU" sz="1200"/>
              <a:pPr algn="r"/>
              <a:t>2</a:t>
            </a:fld>
            <a:endParaRPr lang="ru-RU" altLang="ru-R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6E795-4060-4774-8423-8A5F3450D534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4E64EB9-9A1C-400D-BFC3-E252FD6E8D55}" type="slidenum">
              <a:rPr lang="ru-RU" smtClean="0">
                <a:latin typeface="Arial" charset="0"/>
              </a:rPr>
              <a:pPr defTabSz="912813"/>
              <a:t>20</a:t>
            </a:fld>
            <a:endParaRPr lang="ru-RU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19C6E7C-BAC9-493A-8F4F-7BFC5CF3FD27}" type="slidenum">
              <a:rPr lang="ru-RU" altLang="ru-RU" smtClean="0">
                <a:latin typeface="Arial" charset="0"/>
              </a:rPr>
              <a:pPr defTabSz="912813"/>
              <a:t>28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5B1B7E17-4EF2-4E4B-8002-A2588C95244F}" type="slidenum">
              <a:rPr lang="ru-RU" altLang="ru-RU" sz="1200"/>
              <a:pPr algn="r"/>
              <a:t>28</a:t>
            </a:fld>
            <a:endParaRPr lang="ru-RU" altLang="ru-RU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DB71EC9-87B1-45FA-ACCC-DC76D2E8F559}" type="slidenum">
              <a:rPr lang="ru-RU" smtClean="0">
                <a:latin typeface="Arial" charset="0"/>
              </a:rPr>
              <a:pPr defTabSz="912813"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2B14DACC-D5BB-48E0-A3F2-FD9B6A48AEA3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E7A6D02-CEC5-407B-A74D-03417F591681}" type="slidenum">
              <a:rPr lang="ru-RU" smtClean="0">
                <a:solidFill>
                  <a:prstClr val="black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2180E4-0F4C-493C-A1C3-E225B23F8457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634F6-E9A5-49DA-88C7-16336EC3950F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2B883-219D-439C-90F5-369B67D579E1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87141-E221-4734-B932-9114BC13B6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DDD0761-CB7B-491D-AE66-29E386E881A6}" type="slidenum">
              <a:rPr lang="ru-RU" altLang="ru-RU" smtClean="0">
                <a:latin typeface="Arial" charset="0"/>
              </a:rPr>
              <a:pPr defTabSz="912813"/>
              <a:t>16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E6C3CF70-2718-43DB-9881-E228B354A696}" type="slidenum">
              <a:rPr lang="ru-RU" altLang="ru-RU" sz="1200"/>
              <a:pPr algn="r"/>
              <a:t>16</a:t>
            </a:fld>
            <a:endParaRPr lang="ru-RU" altLang="ru-RU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9BF1E85-C1E5-4A5F-8A34-6AE64E14F1FD}" type="slidenum">
              <a:rPr lang="ru-RU" smtClean="0">
                <a:solidFill>
                  <a:srgbClr val="000000"/>
                </a:solidFill>
                <a:latin typeface="Arial" charset="0"/>
              </a:rPr>
              <a:pPr defTabSz="912813"/>
              <a:t>17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C1ABE2AC-9B43-4E2A-87BB-2AC488BB7F0B}" type="slidenum">
              <a:rPr lang="ru-RU" sz="1200">
                <a:solidFill>
                  <a:srgbClr val="000000"/>
                </a:solidFill>
              </a:rPr>
              <a:pPr algn="r"/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0074-D92A-4878-91BC-C829C3A7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B612-FC25-47E0-9FE9-AFC960CD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3EC8-8F9E-4C14-B6AD-A75CD982B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DB0B-AA83-4AEB-920B-6310622C4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3A4C-EACA-4F70-80B8-AE02CA31B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9694-5011-45D4-A92A-6DC5F3344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5ED0-D5AB-4047-9D5A-37B14DDA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43DA-7194-41D5-8241-1FEAB2BCF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BD26-F449-4165-9929-33C467F2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97BB4-66CB-46EB-A89B-746AFDFD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E7A3-15FC-4D3F-9391-341D9AFD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F9B7-AD22-4CB5-B9C7-6F18FEC2E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C750-80E9-4D61-98BB-A77ED785DFD8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729B-D236-4C92-B343-78E40F16C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6090-DCBC-4B2C-9105-7BBB80F98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E154-DD4E-4E7D-9CB3-3CC557BDAA7D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646D-05C7-4658-8F2D-6A3912127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22D1C-D997-4B83-869D-12E9A5792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C5B31-C6D4-4A45-8A9D-4F8A5F396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B804-99E4-4C63-9A49-BEB95C309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E8789-2F84-4FD4-B365-CB921E9D6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09BC5-F2D0-42F5-8860-879B0BF1F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758D8-9E29-4BBC-BA29-4BCC772F7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748DC-1325-4EE9-A769-C372EB7E45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E6B49-7E41-447F-B30E-40574A5E9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03165-3518-435E-84BB-AA06CA18F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B5BB-24CC-43A5-BB4E-B7977808A2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88983-8F37-412C-AAA3-22765AC07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2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3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8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27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0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3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57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95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02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2" r:id="rId3" imgW="1850040" imgH="2475360" progId="">
                    <p:embed/>
                  </p:oleObj>
                </mc:Choice>
                <mc:Fallback>
                  <p:oleObj r:id="rId3" imgW="1850040" imgH="2475360" progId="">
                    <p:embed/>
                    <p:pic>
                      <p:nvPicPr>
                        <p:cNvPr id="0" name="Picture 4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3" r:id="rId5" imgW="1850040" imgH="2475360" progId="">
                    <p:embed/>
                  </p:oleObj>
                </mc:Choice>
                <mc:Fallback>
                  <p:oleObj r:id="rId5" imgW="1850040" imgH="2475360" progId="">
                    <p:embed/>
                    <p:pic>
                      <p:nvPicPr>
                        <p:cNvPr id="0" name="Picture 4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4" r:id="rId6" imgW="1850040" imgH="2475360" progId="">
                    <p:embed/>
                  </p:oleObj>
                </mc:Choice>
                <mc:Fallback>
                  <p:oleObj r:id="rId6" imgW="1850040" imgH="2475360" progId="">
                    <p:embed/>
                    <p:pic>
                      <p:nvPicPr>
                        <p:cNvPr id="0" name="Picture 4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5" r:id="rId7" imgW="1850040" imgH="2475360" progId="">
                    <p:embed/>
                  </p:oleObj>
                </mc:Choice>
                <mc:Fallback>
                  <p:oleObj r:id="rId7" imgW="1850040" imgH="2475360" progId="">
                    <p:embed/>
                    <p:pic>
                      <p:nvPicPr>
                        <p:cNvPr id="0" name="Picture 4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6" r:id="rId8" imgW="1850040" imgH="2475360" progId="">
                    <p:embed/>
                  </p:oleObj>
                </mc:Choice>
                <mc:Fallback>
                  <p:oleObj r:id="rId8" imgW="1850040" imgH="2475360" progId="">
                    <p:embed/>
                    <p:pic>
                      <p:nvPicPr>
                        <p:cNvPr id="0" name="Picture 4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7" r:id="rId9" imgW="1850040" imgH="2475360" progId="">
                    <p:embed/>
                  </p:oleObj>
                </mc:Choice>
                <mc:Fallback>
                  <p:oleObj r:id="rId9" imgW="1850040" imgH="2475360" progId="">
                    <p:embed/>
                    <p:pic>
                      <p:nvPicPr>
                        <p:cNvPr id="0" name="Picture 4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8" r:id="rId10" imgW="1850040" imgH="2475360" progId="">
                    <p:embed/>
                  </p:oleObj>
                </mc:Choice>
                <mc:Fallback>
                  <p:oleObj r:id="rId10" imgW="1850040" imgH="2475360" progId="">
                    <p:embed/>
                    <p:pic>
                      <p:nvPicPr>
                        <p:cNvPr id="0" name="Picture 4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29" r:id="rId11" imgW="1850040" imgH="2475360" progId="">
                    <p:embed/>
                  </p:oleObj>
                </mc:Choice>
                <mc:Fallback>
                  <p:oleObj r:id="rId11" imgW="1850040" imgH="2475360" progId="">
                    <p:embed/>
                    <p:pic>
                      <p:nvPicPr>
                        <p:cNvPr id="0" name="Picture 4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0" r:id="rId12" imgW="1850040" imgH="2475360" progId="">
                    <p:embed/>
                  </p:oleObj>
                </mc:Choice>
                <mc:Fallback>
                  <p:oleObj r:id="rId12" imgW="1850040" imgH="2475360" progId="">
                    <p:embed/>
                    <p:pic>
                      <p:nvPicPr>
                        <p:cNvPr id="0" name="Picture 4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1" r:id="rId13" imgW="1850040" imgH="2475360" progId="">
                    <p:embed/>
                  </p:oleObj>
                </mc:Choice>
                <mc:Fallback>
                  <p:oleObj r:id="rId13" imgW="1850040" imgH="2475360" progId="">
                    <p:embed/>
                    <p:pic>
                      <p:nvPicPr>
                        <p:cNvPr id="0" name="Picture 4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2" r:id="rId14" imgW="1850040" imgH="2475360" progId="">
                    <p:embed/>
                  </p:oleObj>
                </mc:Choice>
                <mc:Fallback>
                  <p:oleObj r:id="rId14" imgW="1850040" imgH="2475360" progId="">
                    <p:embed/>
                    <p:pic>
                      <p:nvPicPr>
                        <p:cNvPr id="0" name="Picture 4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3" r:id="rId15" imgW="1850040" imgH="2475360" progId="">
                    <p:embed/>
                  </p:oleObj>
                </mc:Choice>
                <mc:Fallback>
                  <p:oleObj r:id="rId15" imgW="1850040" imgH="2475360" progId="">
                    <p:embed/>
                    <p:pic>
                      <p:nvPicPr>
                        <p:cNvPr id="0" name="Picture 4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4" r:id="rId16" imgW="1850040" imgH="2475360" progId="">
                    <p:embed/>
                  </p:oleObj>
                </mc:Choice>
                <mc:Fallback>
                  <p:oleObj r:id="rId16" imgW="1850040" imgH="2475360" progId="">
                    <p:embed/>
                    <p:pic>
                      <p:nvPicPr>
                        <p:cNvPr id="0" name="Picture 4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5" r:id="rId17" imgW="1850040" imgH="2475360" progId="">
                    <p:embed/>
                  </p:oleObj>
                </mc:Choice>
                <mc:Fallback>
                  <p:oleObj r:id="rId17" imgW="1850040" imgH="2475360" progId="">
                    <p:embed/>
                    <p:pic>
                      <p:nvPicPr>
                        <p:cNvPr id="0" name="Picture 4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536" r:id="rId18" imgW="1850040" imgH="2475360" progId="">
                    <p:embed/>
                  </p:oleObj>
                </mc:Choice>
                <mc:Fallback>
                  <p:oleObj r:id="rId18" imgW="1850040" imgH="2475360" progId="">
                    <p:embed/>
                    <p:pic>
                      <p:nvPicPr>
                        <p:cNvPr id="0" name="Picture 4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1" y="46039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50" y="700997"/>
            <a:ext cx="8520593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0250898"/>
              </p:ext>
            </p:extLst>
          </p:nvPr>
        </p:nvGraphicFramePr>
        <p:xfrm>
          <a:off x="8458200" y="6052823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37" r:id="rId19" imgW="2405880" imgH="2322000" progId="">
                  <p:embed/>
                </p:oleObj>
              </mc:Choice>
              <mc:Fallback>
                <p:oleObj r:id="rId19" imgW="2405880" imgH="2322000" progId="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052823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0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3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9" r:id="rId2"/>
    <p:sldLayoutId id="2147487090" r:id="rId3"/>
    <p:sldLayoutId id="2147487091" r:id="rId4"/>
    <p:sldLayoutId id="2147487092" r:id="rId5"/>
    <p:sldLayoutId id="2147487093" r:id="rId6"/>
    <p:sldLayoutId id="2147487094" r:id="rId7"/>
    <p:sldLayoutId id="2147487095" r:id="rId8"/>
    <p:sldLayoutId id="2147487096" r:id="rId9"/>
    <p:sldLayoutId id="2147487097" r:id="rId10"/>
    <p:sldLayoutId id="2147487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B6D77B-33D3-4221-8CE6-4A379CF01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9" r:id="rId1"/>
    <p:sldLayoutId id="2147487100" r:id="rId2"/>
    <p:sldLayoutId id="2147487101" r:id="rId3"/>
    <p:sldLayoutId id="2147487102" r:id="rId4"/>
    <p:sldLayoutId id="2147487103" r:id="rId5"/>
    <p:sldLayoutId id="2147487104" r:id="rId6"/>
    <p:sldLayoutId id="2147487105" r:id="rId7"/>
    <p:sldLayoutId id="2147487106" r:id="rId8"/>
    <p:sldLayoutId id="2147487107" r:id="rId9"/>
    <p:sldLayoutId id="2147487108" r:id="rId10"/>
    <p:sldLayoutId id="2147487109" r:id="rId11"/>
    <p:sldLayoutId id="2147487110" r:id="rId12"/>
    <p:sldLayoutId id="2147487161" r:id="rId13"/>
    <p:sldLayoutId id="2147487111" r:id="rId14"/>
    <p:sldLayoutId id="214748720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F1A7-E354-4B80-BDA4-48D9B5455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9" r:id="rId1"/>
    <p:sldLayoutId id="2147487190" r:id="rId2"/>
    <p:sldLayoutId id="2147487191" r:id="rId3"/>
    <p:sldLayoutId id="2147487192" r:id="rId4"/>
    <p:sldLayoutId id="2147487193" r:id="rId5"/>
    <p:sldLayoutId id="2147487194" r:id="rId6"/>
    <p:sldLayoutId id="2147487195" r:id="rId7"/>
    <p:sldLayoutId id="2147487196" r:id="rId8"/>
    <p:sldLayoutId id="2147487197" r:id="rId9"/>
    <p:sldLayoutId id="2147487198" r:id="rId10"/>
    <p:sldLayoutId id="2147487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21.08.2017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1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4" r:id="rId1"/>
    <p:sldLayoutId id="2147487205" r:id="rId2"/>
    <p:sldLayoutId id="2147487206" r:id="rId3"/>
    <p:sldLayoutId id="2147487207" r:id="rId4"/>
    <p:sldLayoutId id="2147487208" r:id="rId5"/>
    <p:sldLayoutId id="2147487209" r:id="rId6"/>
    <p:sldLayoutId id="2147487210" r:id="rId7"/>
    <p:sldLayoutId id="2147487211" r:id="rId8"/>
    <p:sldLayoutId id="2147487212" r:id="rId9"/>
    <p:sldLayoutId id="2147487213" r:id="rId10"/>
    <p:sldLayoutId id="2147487214" r:id="rId11"/>
    <p:sldLayoutId id="21474872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21.08.2017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7" r:id="rId1"/>
    <p:sldLayoutId id="2147487218" r:id="rId2"/>
    <p:sldLayoutId id="2147487219" r:id="rId3"/>
    <p:sldLayoutId id="2147487220" r:id="rId4"/>
    <p:sldLayoutId id="2147487221" r:id="rId5"/>
    <p:sldLayoutId id="2147487222" r:id="rId6"/>
    <p:sldLayoutId id="2147487223" r:id="rId7"/>
    <p:sldLayoutId id="2147487224" r:id="rId8"/>
    <p:sldLayoutId id="2147487225" r:id="rId9"/>
    <p:sldLayoutId id="2147487226" r:id="rId10"/>
    <p:sldLayoutId id="21474872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3.xls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6.xml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oleObject" Target="../embeddings/_____Microsoft_Excel_97-20034.xls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5.emf"/><Relationship Id="rId4" Type="http://schemas.openxmlformats.org/officeDocument/2006/relationships/oleObject" Target="../embeddings/_____Microsoft_Excel_97-20036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png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9.xls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_____Microsoft_Excel_97-200310.xls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1.xls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chart" Target="../charts/chart9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1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ин фин2"/>
          <p:cNvPicPr>
            <a:picLocks noChangeAspect="1" noChangeArrowheads="1"/>
          </p:cNvPicPr>
          <p:nvPr/>
        </p:nvPicPr>
        <p:blipFill>
          <a:blip r:embed="rId2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103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Об итогах исполнения 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консолидированного бюджета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Республики Марий Эл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за 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 полугодие 2017 г.  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01332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Заместитель министра 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 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Республики Марий Эл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Татьяна </a:t>
            </a:r>
            <a:r>
              <a:rPr lang="ru-RU" sz="3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Александровна Овсянникова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7143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Налог на прибыль организаций, млн. рублей</a:t>
            </a: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63286"/>
              </p:ext>
            </p:extLst>
          </p:nvPr>
        </p:nvGraphicFramePr>
        <p:xfrm>
          <a:off x="214297" y="687254"/>
          <a:ext cx="5434012" cy="554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2123728" y="6093296"/>
            <a:ext cx="12064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план 2017 г.</a:t>
            </a:r>
          </a:p>
        </p:txBody>
      </p:sp>
      <p:sp>
        <p:nvSpPr>
          <p:cNvPr id="10" name="Стрелка вправо 9"/>
          <p:cNvSpPr/>
          <p:nvPr/>
        </p:nvSpPr>
        <p:spPr>
          <a:xfrm rot="20932762">
            <a:off x="1033766" y="3604112"/>
            <a:ext cx="3363194" cy="676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153,4% </a:t>
            </a:r>
            <a:r>
              <a:rPr lang="ru-RU" sz="1900" b="1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(+998,2) </a:t>
            </a:r>
            <a:endParaRPr lang="ru-RU" sz="1900" b="1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39695"/>
              </p:ext>
            </p:extLst>
          </p:nvPr>
        </p:nvGraphicFramePr>
        <p:xfrm>
          <a:off x="5715008" y="928670"/>
          <a:ext cx="3057779" cy="252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9404"/>
                <a:gridCol w="968375"/>
              </a:tblGrid>
              <a:tr h="2841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 НПО к 2016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 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Федерации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112,4%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</a:tr>
              <a:tr h="2841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Приволжский ФО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116,6%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</a:tr>
              <a:tr h="6031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Марий Эл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153,4% 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</a:tr>
              <a:tr h="2841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 по ПФО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63752"/>
              </p:ext>
            </p:extLst>
          </p:nvPr>
        </p:nvGraphicFramePr>
        <p:xfrm>
          <a:off x="5143504" y="3643314"/>
          <a:ext cx="3831042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444"/>
                <a:gridCol w="979598"/>
              </a:tblGrid>
              <a:tr h="1518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Рост перечисления  налога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187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АО «ММЗ» 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+677,5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187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ОАО «Газпром»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+200,0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ОАО «Красногорский КАФ» 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+100,0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112" y="6237312"/>
            <a:ext cx="2514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Возвраты налога на прибыль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39552" y="6093296"/>
            <a:ext cx="1281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полугодие 2016 г.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635896" y="6093296"/>
            <a:ext cx="1281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полугодие 2017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6309320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4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30460" y="116632"/>
            <a:ext cx="8713540" cy="914399"/>
          </a:xfrm>
        </p:spPr>
        <p:txBody>
          <a:bodyPr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600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Налог на имущество  организаций, млн. рублей</a:t>
            </a:r>
          </a:p>
        </p:txBody>
      </p:sp>
      <p:graphicFrame>
        <p:nvGraphicFramePr>
          <p:cNvPr id="2" name="Объект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8913852"/>
              </p:ext>
            </p:extLst>
          </p:nvPr>
        </p:nvGraphicFramePr>
        <p:xfrm>
          <a:off x="0" y="404664"/>
          <a:ext cx="5256584" cy="591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72063" y="3857625"/>
          <a:ext cx="3595717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4273"/>
                <a:gridCol w="1071444"/>
              </a:tblGrid>
              <a:tr h="2105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Динамика к 2016 году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4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Всего по Российской Федерации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112,7%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  <a:tr h="210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Приволжский 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102,2%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  <a:tr h="210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Республика</a:t>
                      </a:r>
                      <a:b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Марий Эл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107,3%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  <a:tr h="210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</a:tbl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5572125" y="857232"/>
            <a:ext cx="2786063" cy="2000264"/>
          </a:xfrm>
          <a:prstGeom prst="wedgeRoundRectCallout">
            <a:avLst>
              <a:gd name="adj1" fmla="val -88406"/>
              <a:gd name="adj2" fmla="val 1065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Исполнение плана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полугодия 2017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110,9%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плана на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43,1%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768553">
            <a:off x="1245798" y="4632630"/>
            <a:ext cx="3170636" cy="597492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107,3% (+55,4)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11560" y="6021288"/>
            <a:ext cx="12819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5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500" b="1" dirty="0" smtClean="0">
                <a:solidFill>
                  <a:prstClr val="black"/>
                </a:solidFill>
                <a:cs typeface="Arial" pitchFamily="34" charset="0"/>
              </a:rPr>
              <a:t>полугодие 2016 г.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835696" y="6021288"/>
            <a:ext cx="1714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1" dirty="0" smtClean="0">
                <a:solidFill>
                  <a:prstClr val="black"/>
                </a:solidFill>
              </a:rPr>
              <a:t>план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1" dirty="0" smtClean="0">
                <a:solidFill>
                  <a:prstClr val="black"/>
                </a:solidFill>
              </a:rPr>
              <a:t>2017 г.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635896" y="6021288"/>
            <a:ext cx="12819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5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500" b="1" dirty="0" smtClean="0">
                <a:solidFill>
                  <a:prstClr val="black"/>
                </a:solidFill>
                <a:cs typeface="Arial" pitchFamily="34" charset="0"/>
              </a:rPr>
              <a:t>полугодие 2017 г.</a:t>
            </a:r>
          </a:p>
        </p:txBody>
      </p:sp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6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3" cy="647700"/>
          </a:xfrm>
        </p:spPr>
        <p:txBody>
          <a:bodyPr>
            <a:noAutofit/>
          </a:bodyPr>
          <a:lstStyle/>
          <a:p>
            <a:r>
              <a:rPr lang="ru-RU" alt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Неналоговые доходы консолидированного бюджета Республики Марий Эл, млн. рублей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833823"/>
              </p:ext>
            </p:extLst>
          </p:nvPr>
        </p:nvGraphicFramePr>
        <p:xfrm>
          <a:off x="179513" y="1052736"/>
          <a:ext cx="8846502" cy="55635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3"/>
                <a:gridCol w="1546864"/>
                <a:gridCol w="2046416"/>
                <a:gridCol w="116840"/>
                <a:gridCol w="1642288"/>
                <a:gridCol w="1477871"/>
              </a:tblGrid>
              <a:tr h="11539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 2016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 плана года, 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Рост, 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613297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solidFill>
                            <a:srgbClr val="3366CC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неналоговые доходы</a:t>
                      </a:r>
                      <a:endParaRPr lang="ru-RU" sz="2800" b="1" i="0" u="none" dirty="0">
                        <a:solidFill>
                          <a:srgbClr val="3366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77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573,2</a:t>
                      </a:r>
                      <a:endParaRPr lang="ru-RU" sz="24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1 518,7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978,2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64,4%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170,7%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4252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  <a:endParaRPr lang="ru-RU" sz="18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2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3366CC"/>
                          </a:solidFill>
                          <a:latin typeface="Arial" pitchFamily="34" charset="0"/>
                          <a:cs typeface="Arial" pitchFamily="34" charset="0"/>
                        </a:rPr>
                        <a:t>от использования имущества </a:t>
                      </a:r>
                      <a:endParaRPr lang="ru-RU" sz="2400" b="1" i="0" u="none" dirty="0">
                        <a:solidFill>
                          <a:srgbClr val="3366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1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251,0</a:t>
                      </a:r>
                      <a:endParaRPr lang="ru-RU" sz="24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481,3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233,1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48,4%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92,9%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72008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3366CC"/>
                          </a:solidFill>
                          <a:latin typeface="Arial" pitchFamily="34" charset="0"/>
                          <a:cs typeface="Arial" pitchFamily="34" charset="0"/>
                        </a:rPr>
                        <a:t>от реализации имущества и земельных участков</a:t>
                      </a:r>
                      <a:endParaRPr lang="ru-RU" sz="2400" b="1" i="0" u="none" dirty="0">
                        <a:solidFill>
                          <a:srgbClr val="3366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76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114,1</a:t>
                      </a:r>
                      <a:endParaRPr lang="ru-RU" sz="24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607,0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12,4%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65,9%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898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748464" cy="9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rgbClr val="800000"/>
                </a:solidFill>
                <a:cs typeface="Arial" charset="0"/>
              </a:rPr>
              <a:t>Налоговые и неналоговые доходы </a:t>
            </a:r>
            <a:r>
              <a:rPr lang="ru-RU" altLang="ru-RU" sz="2400" b="1" u="sng" dirty="0">
                <a:solidFill>
                  <a:srgbClr val="800000"/>
                </a:solidFill>
                <a:cs typeface="Arial" charset="0"/>
              </a:rPr>
              <a:t>республиканского</a:t>
            </a:r>
            <a:r>
              <a:rPr lang="ru-RU" altLang="ru-RU" sz="2400" b="1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  <a:t>бюджета за </a:t>
            </a:r>
            <a:r>
              <a:rPr lang="en-US" altLang="ru-RU" sz="2400" b="1" dirty="0" smtClean="0">
                <a:solidFill>
                  <a:srgbClr val="800000"/>
                </a:solidFill>
                <a:cs typeface="Arial" charset="0"/>
              </a:rPr>
              <a:t>I</a:t>
            </a:r>
            <a: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  <a:t> полугодие 2017 г., млн. рублей</a:t>
            </a:r>
            <a:endParaRPr lang="ru-RU" altLang="ru-RU" sz="2400" b="1" dirty="0">
              <a:solidFill>
                <a:srgbClr val="800000"/>
              </a:solidFill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65954"/>
              </p:ext>
            </p:extLst>
          </p:nvPr>
        </p:nvGraphicFramePr>
        <p:xfrm>
          <a:off x="196849" y="1116382"/>
          <a:ext cx="8713787" cy="5539862"/>
        </p:xfrm>
        <a:graphic>
          <a:graphicData uri="http://schemas.openxmlformats.org/drawingml/2006/table">
            <a:tbl>
              <a:tblPr/>
              <a:tblGrid>
                <a:gridCol w="2736562"/>
                <a:gridCol w="1512310"/>
                <a:gridCol w="1611061"/>
                <a:gridCol w="1406096"/>
                <a:gridCol w="1447758"/>
              </a:tblGrid>
              <a:tr h="914369">
                <a:tc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полугодие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 плана,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полугодию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 г.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</a:tr>
              <a:tr h="754671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14 092,5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8 129,6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57,7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128,2%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(+1 786,3)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65818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13 318,9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7 516,9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56,4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122,3%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39592">
                <a:tc>
                  <a:txBody>
                    <a:bodyPr/>
                    <a:lstStyle/>
                    <a:p>
                      <a:pPr marL="36000" algn="just" defTabSz="914400" rtl="0" eaLnBrk="1" fontAlgn="t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 на прибыль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3 044,7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2 869,2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94,2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153,4%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780610">
                <a:tc>
                  <a:txBody>
                    <a:bodyPr/>
                    <a:lstStyle/>
                    <a:p>
                      <a:pPr marL="36000" algn="l" defTabSz="914400" rtl="0" eaLnBrk="1" fontAlgn="t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 на доходы     физических лиц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5 375,5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2 407,9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44,8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111,4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862955">
                <a:tc>
                  <a:txBody>
                    <a:bodyPr/>
                    <a:lstStyle/>
                    <a:p>
                      <a:pPr marL="36000" algn="just" rtl="0" fontAlgn="t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773,6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612,7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79,2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310,6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862955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имущества и земельных участков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398,6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11,1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181,0%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179512" y="0"/>
            <a:ext cx="9144000" cy="9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200" b="1" dirty="0">
                <a:solidFill>
                  <a:srgbClr val="800000"/>
                </a:solidFill>
                <a:cs typeface="Arial" charset="0"/>
              </a:rPr>
              <a:t>Налоговые и неналоговые доходы </a:t>
            </a:r>
            <a:endParaRPr lang="ru-RU" altLang="ru-RU" sz="2200" b="1" dirty="0" smtClean="0">
              <a:solidFill>
                <a:srgbClr val="800000"/>
              </a:solidFill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200" b="1" dirty="0" smtClean="0">
                <a:solidFill>
                  <a:srgbClr val="800000"/>
                </a:solidFill>
                <a:cs typeface="Arial" charset="0"/>
              </a:rPr>
              <a:t>местных бюджетов в январе - июне 2017 г., млн. рублей</a:t>
            </a:r>
            <a:endParaRPr lang="ru-RU" altLang="ru-RU" sz="2200" b="1" dirty="0">
              <a:solidFill>
                <a:srgbClr val="800000"/>
              </a:solidFill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25063"/>
              </p:ext>
            </p:extLst>
          </p:nvPr>
        </p:nvGraphicFramePr>
        <p:xfrm>
          <a:off x="179511" y="980730"/>
          <a:ext cx="8767067" cy="5713811"/>
        </p:xfrm>
        <a:graphic>
          <a:graphicData uri="http://schemas.openxmlformats.org/drawingml/2006/table">
            <a:tbl>
              <a:tblPr/>
              <a:tblGrid>
                <a:gridCol w="2376265"/>
                <a:gridCol w="1273523"/>
                <a:gridCol w="1372167"/>
                <a:gridCol w="1170734"/>
                <a:gridCol w="1224136"/>
                <a:gridCol w="1350242"/>
              </a:tblGrid>
              <a:tr h="893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 НЕНАЛОГОВЫЕ ДОХОДЫ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 г.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 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  плана года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полугодию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 г.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73725"/>
                      </a:srgbClr>
                    </a:solidFill>
                  </a:tcPr>
                </a:tc>
              </a:tr>
              <a:tr h="737578">
                <a:tc>
                  <a:txBody>
                    <a:bodyPr/>
                    <a:lstStyle/>
                    <a:p>
                      <a:pPr marL="36000" algn="just" rtl="0" fontAlgn="t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1 693,5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3 810,8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1 771,4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46,5%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104,6%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(+77,9)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72538">
                <a:tc>
                  <a:txBody>
                    <a:bodyPr/>
                    <a:lstStyle/>
                    <a:p>
                      <a:pPr marL="360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1 317,7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3 065,7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1 406,0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45,9%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106,7%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(+88,3)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757897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0" i="1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из них: НДФЛ</a:t>
                      </a:r>
                      <a:endParaRPr lang="ru-RU" sz="2000" b="0" i="1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972,6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2 298,7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1 066,2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46,4%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109,6%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840161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Неналоговые доходы 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375,9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745,1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365,5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49,1%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97,2%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(-10,4)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611876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0" i="1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из них: доходы от продажи имущества и земельных участков</a:t>
                      </a:r>
                      <a:endParaRPr lang="ru-RU" sz="2000" b="0" i="1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108,0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208,4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64,1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30,8%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59,4%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(-43,8)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  <a:t>Мероприятия по увеличению </a:t>
            </a:r>
            <a:b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  <a:t>собственных доходов</a:t>
            </a:r>
            <a:endParaRPr lang="ru-RU" sz="3000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0617" y="1416969"/>
            <a:ext cx="8878887" cy="93610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Осуществление мероприятий по созданию условий  для привлечения инвестиций в основной капитал.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новых инвестиционных проектов, в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том числе по 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техническому перевооружению и модернизации производства. Оказание господдержки малому и среднему бизнесу</a:t>
            </a:r>
          </a:p>
        </p:txBody>
      </p:sp>
      <p:grpSp>
        <p:nvGrpSpPr>
          <p:cNvPr id="3" name="Группа 27"/>
          <p:cNvGrpSpPr/>
          <p:nvPr/>
        </p:nvGrpSpPr>
        <p:grpSpPr>
          <a:xfrm>
            <a:off x="638175" y="88057"/>
            <a:ext cx="8407846" cy="1224136"/>
            <a:chOff x="62946" y="-5989244"/>
            <a:chExt cx="1582559" cy="5841025"/>
          </a:xfrm>
          <a:solidFill>
            <a:srgbClr val="FFFF99"/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2946" y="-5989244"/>
              <a:ext cx="1582559" cy="5841025"/>
            </a:xfrm>
            <a:prstGeom prst="roundRect">
              <a:avLst/>
            </a:prstGeom>
            <a:grpFill/>
            <a:ln>
              <a:solidFill>
                <a:srgbClr val="FF0000"/>
              </a:solidFill>
              <a:prstDash val="solid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98779" y="-5689850"/>
              <a:ext cx="1510893" cy="48587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179512" y="3300611"/>
            <a:ext cx="8878888" cy="122396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эффективности использования земельных участков и имущества, находящегося в госсобственности РМЭ и муниципальной собственности. Проведение мероприятий по  инвентаризации  недвижимого имущества, выявлению неиспользуемых объектов недвижимости, вовлечение в хозяйственный оборот земельных участков, установление эффективных ставок  арендной платы за сдаваемое в аренду имущество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9512" y="5377409"/>
            <a:ext cx="8879992" cy="355848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контрольных и превентивных мероприятий налоговых органов</a:t>
            </a: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7596336" y="5733256"/>
            <a:ext cx="1143008" cy="4320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26670" rIns="53340" bIns="26670" spcCol="1270" anchor="ctr"/>
          <a:lstStyle/>
          <a:p>
            <a:pPr algn="ctr" defTabSz="622300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7324" y="4674916"/>
            <a:ext cx="8871075" cy="55245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Легализация заработной платы, сокращение неформальной занятости, повышение прибыльности реального сектора экономики</a:t>
            </a:r>
          </a:p>
        </p:txBody>
      </p:sp>
      <p:sp>
        <p:nvSpPr>
          <p:cNvPr id="8203" name="Прямоугольник 9"/>
          <p:cNvSpPr>
            <a:spLocks noChangeArrowheads="1"/>
          </p:cNvSpPr>
          <p:nvPr/>
        </p:nvSpPr>
        <p:spPr bwMode="auto">
          <a:xfrm>
            <a:off x="666750" y="116632"/>
            <a:ext cx="81966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План мероприятий по консолидации бюджетных средств в целях оздоровления государственных финансов Республики Марий Эл </a:t>
            </a:r>
            <a:b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(распоряжение Правительства РМЭ от 31.08.2016 г. №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343-р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в редакции распоряжения от 28.10.2016 г. № 447-р)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91729" y="2497088"/>
            <a:ext cx="8856662" cy="64770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Проведение анализа эффективности установленных законодательством РМЭ налоговых льгот, оптимизация налоговых льгот и преференций, оптимизация ставок региональных налогов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14942"/>
              </p:ext>
            </p:extLst>
          </p:nvPr>
        </p:nvGraphicFramePr>
        <p:xfrm>
          <a:off x="1403648" y="6021288"/>
          <a:ext cx="6677934" cy="73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967"/>
                <a:gridCol w="3338967"/>
              </a:tblGrid>
              <a:tr h="3715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План на 2017 год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полугодия 2017 года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rgbClr val="C00000"/>
                    </a:solidFill>
                  </a:tcPr>
                </a:tc>
              </a:tr>
              <a:tr h="31833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433,6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64,7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</p:spPr>
        <p:txBody>
          <a:bodyPr anchor="b"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расходной части консолидированного бюджета Республики Марий Эл  </a:t>
            </a:r>
            <a:b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полугодие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2017 г., млн. рублей</a:t>
            </a:r>
            <a:endParaRPr lang="en-US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05689"/>
              </p:ext>
            </p:extLst>
          </p:nvPr>
        </p:nvGraphicFramePr>
        <p:xfrm>
          <a:off x="-323850" y="1484313"/>
          <a:ext cx="9758363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5" name="Лист" r:id="rId4" imgW="8524855" imgH="3743280" progId="Excel.Sheet.8">
                  <p:embed/>
                </p:oleObj>
              </mc:Choice>
              <mc:Fallback>
                <p:oleObj name="Лист" r:id="rId4" imgW="8524855" imgH="374328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1484313"/>
                        <a:ext cx="9758363" cy="52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790701" y="5949950"/>
            <a:ext cx="172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000099"/>
                </a:solidFill>
              </a:rPr>
              <a:t>55,5%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708400" y="5949950"/>
            <a:ext cx="1728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>
                <a:solidFill>
                  <a:srgbClr val="000099"/>
                </a:solidFill>
              </a:rPr>
              <a:t>58,0%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652120" y="5949950"/>
            <a:ext cx="1800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000099"/>
                </a:solidFill>
              </a:rPr>
              <a:t>56,7%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 rot="16200000">
            <a:off x="618332" y="3653680"/>
            <a:ext cx="4071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3333CC"/>
                </a:solidFill>
              </a:rPr>
              <a:t>консолидированный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 rot="-5400000">
            <a:off x="2728913" y="3832225"/>
            <a:ext cx="3571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3333CC"/>
                </a:solidFill>
              </a:rPr>
              <a:t>республиканский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 rot="16200000">
            <a:off x="5517356" y="4947146"/>
            <a:ext cx="177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3333CC"/>
                </a:solidFill>
              </a:rPr>
              <a:t>местные</a:t>
            </a:r>
          </a:p>
        </p:txBody>
      </p:sp>
      <p:pic>
        <p:nvPicPr>
          <p:cNvPr id="16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929256"/>
              </p:ext>
            </p:extLst>
          </p:nvPr>
        </p:nvGraphicFramePr>
        <p:xfrm>
          <a:off x="1563070" y="699768"/>
          <a:ext cx="7331693" cy="547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9" name="Лист" r:id="rId4" imgW="6200169" imgH="4694327" progId="Excel.Sheet.8">
                  <p:embed/>
                </p:oleObj>
              </mc:Choice>
              <mc:Fallback>
                <p:oleObj name="Лист" r:id="rId4" imgW="6200169" imgH="4694327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070" y="699768"/>
                        <a:ext cx="7331693" cy="54725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-138113"/>
            <a:ext cx="9144000" cy="1341438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Структура расходов консолидированного бюджета</a:t>
            </a:r>
            <a:b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Республики Марий Эл за </a:t>
            </a:r>
            <a:r>
              <a:rPr lang="en-US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полугодие 2017 г. млн. рублей</a:t>
            </a:r>
            <a:endParaRPr lang="en-US" sz="23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30629972"/>
              </p:ext>
            </p:extLst>
          </p:nvPr>
        </p:nvGraphicFramePr>
        <p:xfrm>
          <a:off x="-1734213" y="501957"/>
          <a:ext cx="8520698" cy="620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1489844" y="1837271"/>
            <a:ext cx="1868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15</a:t>
            </a:r>
            <a:r>
              <a:rPr lang="ru-RU" sz="3200" b="1" dirty="0">
                <a:solidFill>
                  <a:srgbClr val="000000"/>
                </a:solidFill>
              </a:rPr>
              <a:t> 6</a:t>
            </a:r>
            <a:r>
              <a:rPr lang="en-US" sz="3200" b="1" dirty="0">
                <a:solidFill>
                  <a:srgbClr val="000000"/>
                </a:solidFill>
              </a:rPr>
              <a:t>42</a:t>
            </a:r>
            <a:r>
              <a:rPr lang="ru-RU" sz="3200" b="1" dirty="0">
                <a:solidFill>
                  <a:srgbClr val="000000"/>
                </a:solidFill>
              </a:rPr>
              <a:t>,</a:t>
            </a:r>
            <a:r>
              <a:rPr lang="en-US" sz="3200" b="1" dirty="0">
                <a:solidFill>
                  <a:srgbClr val="000000"/>
                </a:solidFill>
              </a:rPr>
              <a:t>5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7176" name="TextBox 21"/>
          <p:cNvSpPr txBox="1">
            <a:spLocks noChangeArrowheads="1"/>
          </p:cNvSpPr>
          <p:nvPr/>
        </p:nvSpPr>
        <p:spPr bwMode="auto">
          <a:xfrm>
            <a:off x="5991225" y="1954908"/>
            <a:ext cx="16589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8</a:t>
            </a:r>
            <a:r>
              <a:rPr lang="ru-RU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7</a:t>
            </a:r>
            <a:r>
              <a:rPr lang="ru-RU" sz="2000" b="1" dirty="0">
                <a:solidFill>
                  <a:srgbClr val="000000"/>
                </a:solidFill>
              </a:rPr>
              <a:t>%</a:t>
            </a:r>
          </a:p>
          <a:p>
            <a:r>
              <a:rPr lang="ru-RU" dirty="0">
                <a:solidFill>
                  <a:srgbClr val="000000"/>
                </a:solidFill>
              </a:rPr>
              <a:t>образование</a:t>
            </a:r>
          </a:p>
        </p:txBody>
      </p:sp>
      <p:sp>
        <p:nvSpPr>
          <p:cNvPr id="7177" name="TextBox 22"/>
          <p:cNvSpPr txBox="1">
            <a:spLocks noChangeArrowheads="1"/>
          </p:cNvSpPr>
          <p:nvPr/>
        </p:nvSpPr>
        <p:spPr bwMode="auto">
          <a:xfrm>
            <a:off x="5991225" y="4259958"/>
            <a:ext cx="3022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1</a:t>
            </a:r>
            <a:r>
              <a:rPr lang="en-US" sz="2000" b="1" dirty="0">
                <a:solidFill>
                  <a:srgbClr val="000000"/>
                </a:solidFill>
              </a:rPr>
              <a:t>4</a:t>
            </a:r>
            <a:r>
              <a:rPr lang="ru-RU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6</a:t>
            </a:r>
            <a:r>
              <a:rPr lang="ru-RU" sz="2000" b="1" dirty="0">
                <a:solidFill>
                  <a:srgbClr val="000000"/>
                </a:solidFill>
              </a:rPr>
              <a:t>%</a:t>
            </a:r>
          </a:p>
          <a:p>
            <a:r>
              <a:rPr lang="ru-RU" dirty="0">
                <a:solidFill>
                  <a:srgbClr val="000000"/>
                </a:solidFill>
              </a:rPr>
              <a:t>национальная экономика</a:t>
            </a:r>
          </a:p>
        </p:txBody>
      </p:sp>
      <p:sp>
        <p:nvSpPr>
          <p:cNvPr id="7178" name="TextBox 25"/>
          <p:cNvSpPr txBox="1">
            <a:spLocks noChangeArrowheads="1"/>
          </p:cNvSpPr>
          <p:nvPr/>
        </p:nvSpPr>
        <p:spPr bwMode="auto">
          <a:xfrm>
            <a:off x="5991225" y="3612258"/>
            <a:ext cx="21510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4</a:t>
            </a:r>
            <a:r>
              <a:rPr lang="ru-RU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2</a:t>
            </a:r>
            <a:r>
              <a:rPr lang="ru-RU" sz="2000" b="1" dirty="0">
                <a:solidFill>
                  <a:srgbClr val="000000"/>
                </a:solidFill>
              </a:rPr>
              <a:t>%</a:t>
            </a:r>
          </a:p>
          <a:p>
            <a:r>
              <a:rPr lang="ru-RU" dirty="0">
                <a:solidFill>
                  <a:srgbClr val="000000"/>
                </a:solidFill>
              </a:rPr>
              <a:t>здравоохранение</a:t>
            </a:r>
          </a:p>
        </p:txBody>
      </p:sp>
      <p:sp>
        <p:nvSpPr>
          <p:cNvPr id="7179" name="TextBox 26"/>
          <p:cNvSpPr txBox="1">
            <a:spLocks noChangeArrowheads="1"/>
          </p:cNvSpPr>
          <p:nvPr/>
        </p:nvSpPr>
        <p:spPr bwMode="auto">
          <a:xfrm>
            <a:off x="5962650" y="2820096"/>
            <a:ext cx="3232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25</a:t>
            </a:r>
            <a:r>
              <a:rPr lang="ru-RU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8</a:t>
            </a:r>
            <a:r>
              <a:rPr lang="ru-RU" sz="2000" b="1" dirty="0">
                <a:solidFill>
                  <a:srgbClr val="000000"/>
                </a:solidFill>
              </a:rPr>
              <a:t>%</a:t>
            </a:r>
          </a:p>
          <a:p>
            <a:r>
              <a:rPr lang="ru-RU" dirty="0">
                <a:solidFill>
                  <a:srgbClr val="000000"/>
                </a:solidFill>
              </a:rPr>
              <a:t>социальная политика</a:t>
            </a:r>
          </a:p>
        </p:txBody>
      </p:sp>
      <p:sp>
        <p:nvSpPr>
          <p:cNvPr id="7180" name="TextBox 27"/>
          <p:cNvSpPr txBox="1">
            <a:spLocks noChangeArrowheads="1"/>
          </p:cNvSpPr>
          <p:nvPr/>
        </p:nvSpPr>
        <p:spPr bwMode="auto">
          <a:xfrm>
            <a:off x="5976938" y="5080696"/>
            <a:ext cx="3079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26,7%</a:t>
            </a:r>
          </a:p>
          <a:p>
            <a:r>
              <a:rPr lang="ru-RU" dirty="0">
                <a:solidFill>
                  <a:srgbClr val="000000"/>
                </a:solidFill>
              </a:rPr>
              <a:t>другие расходы</a:t>
            </a:r>
          </a:p>
        </p:txBody>
      </p:sp>
      <p:pic>
        <p:nvPicPr>
          <p:cNvPr id="29" name="Picture 25" descr="scie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5749" y="1837271"/>
            <a:ext cx="929372" cy="9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11" descr="mi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635" y="3076131"/>
            <a:ext cx="767934" cy="6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" name="Picture 14" descr="C:\230181\моя\Картинки\для слайдов\калькулятор2.jpg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l="25477" r="20840"/>
          <a:stretch/>
        </p:blipFill>
        <p:spPr bwMode="auto">
          <a:xfrm>
            <a:off x="4732866" y="5066757"/>
            <a:ext cx="695138" cy="628116"/>
          </a:xfrm>
          <a:prstGeom prst="rect">
            <a:avLst/>
          </a:prstGeom>
          <a:ln>
            <a:noFill/>
          </a:ln>
          <a:effectLst>
            <a:softEdge rad="31750"/>
          </a:effectLst>
          <a:extLst/>
        </p:spPr>
      </p:pic>
      <p:pic>
        <p:nvPicPr>
          <p:cNvPr id="32" name="Picture 34" descr="http://im3-tub-ru.yandex.net/i?id=34695174-18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3300" y="4261917"/>
            <a:ext cx="516847" cy="51845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186" name="TextBox 5"/>
          <p:cNvSpPr txBox="1">
            <a:spLocks noChangeArrowheads="1"/>
          </p:cNvSpPr>
          <p:nvPr/>
        </p:nvSpPr>
        <p:spPr bwMode="auto">
          <a:xfrm>
            <a:off x="1763688" y="6105872"/>
            <a:ext cx="1282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cs typeface="Arial" charset="0"/>
              </a:rPr>
              <a:t>факт</a:t>
            </a:r>
          </a:p>
          <a:p>
            <a:pPr algn="ctr"/>
            <a:r>
              <a:rPr lang="ru-RU" altLang="ru-RU" sz="1400" b="1" dirty="0">
                <a:cs typeface="Arial" charset="0"/>
              </a:rPr>
              <a:t> </a:t>
            </a:r>
            <a:r>
              <a:rPr lang="en-US" altLang="ru-RU" sz="1400" b="1" dirty="0">
                <a:cs typeface="Arial" charset="0"/>
              </a:rPr>
              <a:t>I </a:t>
            </a:r>
            <a:r>
              <a:rPr lang="ru-RU" altLang="ru-RU" sz="1400" b="1" dirty="0" smtClean="0">
                <a:cs typeface="Arial" charset="0"/>
              </a:rPr>
              <a:t>полугодия</a:t>
            </a:r>
            <a:r>
              <a:rPr lang="ru-RU" altLang="ru-RU" sz="1400" b="1" dirty="0">
                <a:cs typeface="Arial" charset="0"/>
              </a:rPr>
              <a:t/>
            </a:r>
            <a:br>
              <a:rPr lang="ru-RU" altLang="ru-RU" sz="1400" b="1" dirty="0">
                <a:cs typeface="Arial" charset="0"/>
              </a:rPr>
            </a:br>
            <a:r>
              <a:rPr lang="ru-RU" altLang="ru-RU" sz="1400" b="1" dirty="0">
                <a:cs typeface="Arial" charset="0"/>
              </a:rPr>
              <a:t> 201</a:t>
            </a:r>
            <a:r>
              <a:rPr lang="en-US" altLang="ru-RU" sz="1400" b="1" dirty="0">
                <a:cs typeface="Arial" charset="0"/>
              </a:rPr>
              <a:t>7</a:t>
            </a:r>
            <a:r>
              <a:rPr lang="ru-RU" altLang="ru-RU" sz="1400" b="1" dirty="0">
                <a:cs typeface="Arial" charset="0"/>
              </a:rPr>
              <a:t> г.</a:t>
            </a:r>
          </a:p>
        </p:txBody>
      </p:sp>
      <p:pic>
        <p:nvPicPr>
          <p:cNvPr id="21" name="Picture 6" descr="gerb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73538738"/>
              </p:ext>
            </p:extLst>
          </p:nvPr>
        </p:nvGraphicFramePr>
        <p:xfrm>
          <a:off x="0" y="1773238"/>
          <a:ext cx="89535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7" name="Лист" r:id="rId3" imgW="6715235" imgH="3638520" progId="Excel.Sheet.8">
                  <p:embed/>
                </p:oleObj>
              </mc:Choice>
              <mc:Fallback>
                <p:oleObj name="Лист" r:id="rId3" imgW="6715235" imgH="3638520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8953500" cy="485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0"/>
            <a:ext cx="9118600" cy="1196975"/>
          </a:xfrm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  <a:t>Расходы на социальные выплаты</a:t>
            </a:r>
            <a:b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  <a:t>на 1 июля 2017 года</a:t>
            </a:r>
          </a:p>
        </p:txBody>
      </p:sp>
      <p:sp>
        <p:nvSpPr>
          <p:cNvPr id="1029" name="Text Box 1"/>
          <p:cNvSpPr txBox="1">
            <a:spLocks noChangeArrowheads="1"/>
          </p:cNvSpPr>
          <p:nvPr/>
        </p:nvSpPr>
        <p:spPr bwMode="auto">
          <a:xfrm>
            <a:off x="1979712" y="1052736"/>
            <a:ext cx="5400675" cy="5524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36576" tIns="27432" rIns="36576" bIns="27432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ВСЕГО – 2 267,7 млн. рублей 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179512" y="5733256"/>
            <a:ext cx="316835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cs typeface="Arial" charset="0"/>
              </a:rPr>
              <a:t>РБ</a:t>
            </a:r>
          </a:p>
          <a:p>
            <a:pPr algn="ctr"/>
            <a:r>
              <a:rPr lang="ru-RU" sz="2250" b="1" dirty="0">
                <a:solidFill>
                  <a:srgbClr val="C00000"/>
                </a:solidFill>
                <a:cs typeface="Arial" charset="0"/>
              </a:rPr>
              <a:t>2 126,4 </a:t>
            </a:r>
            <a:r>
              <a:rPr lang="ru-RU" sz="2250" b="1" dirty="0" smtClean="0">
                <a:solidFill>
                  <a:srgbClr val="C00000"/>
                </a:solidFill>
                <a:cs typeface="Arial" charset="0"/>
              </a:rPr>
              <a:t>млн.рублей</a:t>
            </a:r>
            <a:endParaRPr lang="ru-RU" sz="225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5940152" y="1700808"/>
            <a:ext cx="33843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cs typeface="Arial" charset="0"/>
              </a:rPr>
              <a:t>Местные</a:t>
            </a:r>
          </a:p>
          <a:p>
            <a:pPr algn="ctr"/>
            <a:r>
              <a:rPr lang="ru-RU" sz="2300" b="1" dirty="0">
                <a:cs typeface="Arial" charset="0"/>
              </a:rPr>
              <a:t>бюджеты</a:t>
            </a:r>
          </a:p>
          <a:p>
            <a:pPr algn="ctr"/>
            <a:r>
              <a:rPr lang="ru-RU" sz="2400" b="1" dirty="0">
                <a:cs typeface="Arial" charset="0"/>
              </a:rPr>
              <a:t> </a:t>
            </a:r>
            <a:r>
              <a:rPr lang="ru-RU" sz="2250" b="1" dirty="0" smtClean="0">
                <a:solidFill>
                  <a:srgbClr val="C00000"/>
                </a:solidFill>
                <a:cs typeface="Arial" charset="0"/>
              </a:rPr>
              <a:t>141,3 </a:t>
            </a:r>
            <a:r>
              <a:rPr lang="ru-RU" sz="2250" b="1" dirty="0">
                <a:solidFill>
                  <a:srgbClr val="C00000"/>
                </a:solidFill>
                <a:cs typeface="Arial" charset="0"/>
              </a:rPr>
              <a:t>млн.рублей</a:t>
            </a: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Расходы социальной сферы </a:t>
            </a:r>
            <a:b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в общем объеме расходов </a:t>
            </a:r>
            <a:b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на 1 июля 2017</a:t>
            </a:r>
            <a:r>
              <a:rPr lang="en-US" sz="2800" b="1" kern="120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г., млн. рублей</a:t>
            </a:r>
          </a:p>
        </p:txBody>
      </p:sp>
      <p:graphicFrame>
        <p:nvGraphicFramePr>
          <p:cNvPr id="3072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644318"/>
              </p:ext>
            </p:extLst>
          </p:nvPr>
        </p:nvGraphicFramePr>
        <p:xfrm>
          <a:off x="-108520" y="906015"/>
          <a:ext cx="9165208" cy="596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7" name="Лист" r:id="rId4" imgW="11791843" imgH="7677180" progId="Excel.Sheet.8">
                  <p:embed/>
                </p:oleObj>
              </mc:Choice>
              <mc:Fallback>
                <p:oleObj name="Лист" r:id="rId4" imgW="11791843" imgH="7677180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906015"/>
                        <a:ext cx="9165208" cy="5967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Номер слайда 7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Исполнение доходной части консолидированного бюджета Республики Марий Эл 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за 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>I</a:t>
            </a: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 полугодие 2017 г., млн.рублей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-468313" y="981075"/>
          <a:ext cx="10637838" cy="551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1" name="Worksheet" r:id="rId4" imgW="9105967" imgH="4219445" progId="Excel.Sheet.8">
                  <p:embed/>
                </p:oleObj>
              </mc:Choice>
              <mc:Fallback>
                <p:oleObj name="Worksheet" r:id="rId4" imgW="9105967" imgH="421944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313" y="981075"/>
                        <a:ext cx="10637838" cy="551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051050" y="6092825"/>
            <a:ext cx="1512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>
                <a:solidFill>
                  <a:srgbClr val="000099"/>
                </a:solidFill>
              </a:rPr>
              <a:t>54,5%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924300" y="6092825"/>
            <a:ext cx="1511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>
                <a:solidFill>
                  <a:srgbClr val="000099"/>
                </a:solidFill>
              </a:rPr>
              <a:t>55,7%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5940425" y="6092825"/>
            <a:ext cx="1439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000099"/>
                </a:solidFill>
              </a:rPr>
              <a:t>59,5%</a:t>
            </a: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 rot="16200000">
            <a:off x="1042194" y="4006057"/>
            <a:ext cx="3600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консолидированный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 rot="16200000">
            <a:off x="3024188" y="4113213"/>
            <a:ext cx="3384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республиканский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 rot="16200000">
            <a:off x="5867400" y="5014913"/>
            <a:ext cx="17287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местные</a:t>
            </a: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Фонд оплаты труда консолидированного бюджета Республики Марий Эл</a:t>
            </a:r>
            <a:r>
              <a:rPr lang="en-US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на 1 июля 2017 г., млн. рублей</a:t>
            </a:r>
            <a:r>
              <a:rPr lang="ru-RU" sz="2300" dirty="0" smtClean="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30260"/>
              </p:ext>
            </p:extLst>
          </p:nvPr>
        </p:nvGraphicFramePr>
        <p:xfrm>
          <a:off x="-803275" y="-144315"/>
          <a:ext cx="10267628" cy="6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3" name="Лист" r:id="rId4" imgW="8715299" imgH="5553090" progId="Excel.Sheet.8">
                  <p:embed/>
                </p:oleObj>
              </mc:Choice>
              <mc:Fallback>
                <p:oleObj name="Лист" r:id="rId4" imgW="8715299" imgH="5553090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03275" y="-144315"/>
                        <a:ext cx="10267628" cy="6541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C:\230181\моя\Картинки\йошкар-ола\набереж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60793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675687" cy="10080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</a:rPr>
              <a:t>Анализ расходов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</a:rPr>
              <a:t>на содержание органов государственной власти Республики Марий Эл, 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млн. рублей </a:t>
            </a:r>
          </a:p>
        </p:txBody>
      </p:sp>
      <p:sp>
        <p:nvSpPr>
          <p:cNvPr id="3078" name="Номер слайда 7"/>
          <p:cNvSpPr txBox="1">
            <a:spLocks noGrp="1"/>
          </p:cNvSpPr>
          <p:nvPr/>
        </p:nvSpPr>
        <p:spPr bwMode="auto">
          <a:xfrm>
            <a:off x="8243888" y="6381750"/>
            <a:ext cx="900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2204864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899592" y="2276872"/>
          <a:ext cx="727280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79428131"/>
              </p:ext>
            </p:extLst>
          </p:nvPr>
        </p:nvGraphicFramePr>
        <p:xfrm>
          <a:off x="25079" y="1916831"/>
          <a:ext cx="8939409" cy="48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07704" y="6381750"/>
            <a:ext cx="1512168" cy="3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01.07.2016 </a:t>
            </a:r>
            <a:endParaRPr lang="ru-RU" sz="13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6381750"/>
            <a:ext cx="1512168" cy="3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01.07.2017 </a:t>
            </a:r>
            <a:endParaRPr lang="ru-RU" sz="13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54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</a:rPr>
              <a:t>Расчет норматива формирования расходов на содержание органов государственной власти                                  Республики Марий Эл, млн. рублей</a:t>
            </a:r>
            <a:endParaRPr lang="ru-RU" sz="28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aphicFrame>
        <p:nvGraphicFramePr>
          <p:cNvPr id="16656" name="Group 2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8822757"/>
              </p:ext>
            </p:extLst>
          </p:nvPr>
        </p:nvGraphicFramePr>
        <p:xfrm>
          <a:off x="250825" y="1412875"/>
          <a:ext cx="8642350" cy="5168583"/>
        </p:xfrm>
        <a:graphic>
          <a:graphicData uri="http://schemas.openxmlformats.org/drawingml/2006/table">
            <a:tbl>
              <a:tblPr/>
              <a:tblGrid>
                <a:gridCol w="4753293"/>
                <a:gridCol w="3889057"/>
              </a:tblGrid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14" marR="900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отчету об исполнении консолидированного бюджета Республики Марий Эл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1 июля 2017 года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Налоговые и неналоговые доходы консолидированного бюджета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9 901,0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2 895,3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Расходы на содержание органов государственной власти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476,3</a:t>
                      </a: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Фактически сложившийся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норматив расходов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3,7%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Установленный норматив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5,2%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7" name="Номер слайда 7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1192" cy="935831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</a:rPr>
              <a:t>Расходы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</a:rPr>
              <a:t>на содержание органов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 местного самоуправления поселений</a:t>
            </a:r>
          </a:p>
        </p:txBody>
      </p:sp>
      <p:sp>
        <p:nvSpPr>
          <p:cNvPr id="3078" name="Номер слайда 7"/>
          <p:cNvSpPr txBox="1">
            <a:spLocks noGrp="1"/>
          </p:cNvSpPr>
          <p:nvPr/>
        </p:nvSpPr>
        <p:spPr bwMode="auto">
          <a:xfrm>
            <a:off x="8243888" y="6381750"/>
            <a:ext cx="900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43888" y="2276872"/>
            <a:ext cx="7926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259277"/>
            <a:ext cx="3491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"Очевидно</a:t>
            </a:r>
            <a:r>
              <a:rPr lang="ru-RU" sz="1600" i="1" dirty="0"/>
              <a:t>, что необоснованное завышение уровня доходов при прогнозировании повышает уязвимость бюджетной системы, и мы не должны этого допускать</a:t>
            </a:r>
            <a:r>
              <a:rPr lang="ru-RU" sz="1600" i="1" dirty="0" smtClean="0"/>
              <a:t>." </a:t>
            </a:r>
          </a:p>
          <a:p>
            <a:pPr algn="r"/>
            <a:r>
              <a:rPr lang="ru-RU" sz="1600" dirty="0" err="1" smtClean="0"/>
              <a:t>А.Г.Силуанов</a:t>
            </a:r>
            <a:endParaRPr lang="ru-RU" sz="1600" dirty="0"/>
          </a:p>
        </p:txBody>
      </p:sp>
      <p:pic>
        <p:nvPicPr>
          <p:cNvPr id="10" name="Picture 2" descr="http://s0.rbk.ru/v6_top_pics/resized/1180xH/media/img/0/47/754962777180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304256" cy="142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908720"/>
            <a:ext cx="459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ограничены нормативом, установленным Правительством Республики Марий Эл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822" y="4710043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</a:t>
            </a:r>
            <a:r>
              <a:rPr lang="ru-RU" b="1" dirty="0" smtClean="0"/>
              <a:t>должны отражаться </a:t>
            </a:r>
            <a:r>
              <a:rPr lang="ru-RU" dirty="0" smtClean="0"/>
              <a:t>в соответствии с Бюджетной классификацией Российской Федерации </a:t>
            </a:r>
            <a:r>
              <a:rPr lang="ru-RU" b="1" dirty="0" smtClean="0"/>
              <a:t>по разделу 01 подразделу </a:t>
            </a:r>
            <a:r>
              <a:rPr lang="ru-RU" b="1" dirty="0"/>
              <a:t>04  </a:t>
            </a:r>
            <a:r>
              <a:rPr lang="ru-RU" dirty="0"/>
              <a:t>"Функционирование Правительства Российской Федерации, высших исполнительных органов государственной власти субъектов Российской Федерации, </a:t>
            </a:r>
            <a:r>
              <a:rPr lang="ru-RU" dirty="0" smtClean="0"/>
              <a:t>местных </a:t>
            </a:r>
            <a:r>
              <a:rPr lang="ru-RU" dirty="0"/>
              <a:t>администраций</a:t>
            </a:r>
            <a:r>
              <a:rPr lang="ru-RU" dirty="0" smtClean="0"/>
              <a:t>"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74304" y="1575842"/>
            <a:ext cx="1041512" cy="91025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838" y="1700808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уточнение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46400479"/>
              </p:ext>
            </p:extLst>
          </p:nvPr>
        </p:nvGraphicFramePr>
        <p:xfrm>
          <a:off x="179512" y="2401838"/>
          <a:ext cx="5472608" cy="22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56487" y="1700808"/>
            <a:ext cx="15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нормативов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Picture 6" descr="gerb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1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395288" y="333375"/>
            <a:ext cx="85328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Финансирование расходов регионального </a:t>
            </a:r>
            <a:endParaRPr lang="en-US" sz="24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дорожного фонда</a:t>
            </a:r>
            <a:r>
              <a:rPr lang="en-US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за </a:t>
            </a:r>
            <a:r>
              <a:rPr lang="en-US" sz="2400" b="1" dirty="0">
                <a:solidFill>
                  <a:srgbClr val="800000"/>
                </a:solidFill>
                <a:cs typeface="Arial" pitchFamily="34" charset="0"/>
              </a:rPr>
              <a:t>I </a:t>
            </a:r>
            <a:r>
              <a:rPr lang="ru-RU" sz="2400" b="1" dirty="0">
                <a:solidFill>
                  <a:srgbClr val="800000"/>
                </a:solidFill>
                <a:cs typeface="Arial" pitchFamily="34" charset="0"/>
              </a:rPr>
              <a:t>полугодие </a:t>
            </a:r>
            <a:r>
              <a:rPr lang="ru-RU" sz="2400" b="1" dirty="0" smtClean="0">
                <a:solidFill>
                  <a:srgbClr val="800000"/>
                </a:solidFill>
                <a:cs typeface="Arial" pitchFamily="34" charset="0"/>
              </a:rPr>
              <a:t>2017 </a:t>
            </a:r>
            <a:r>
              <a:rPr lang="ru-RU" sz="2400" b="1" dirty="0">
                <a:solidFill>
                  <a:srgbClr val="800000"/>
                </a:solidFill>
                <a:cs typeface="Arial" pitchFamily="34" charset="0"/>
              </a:rPr>
              <a:t>г., млн. рублей</a:t>
            </a:r>
            <a:endParaRPr lang="ru-RU" sz="24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27784" y="5175696"/>
            <a:ext cx="1656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Повышение безопасности дорожного движения</a:t>
            </a: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175226" y="5232846"/>
            <a:ext cx="1692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Управление дорожным хозяйством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15755" y="5202793"/>
            <a:ext cx="22322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Предоставление субсидий МО на проектирование, строительство, капитальный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ремонт, ремонт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автомобильных дорог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67916" y="92221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ВСЕГО </a:t>
            </a:r>
            <a:r>
              <a:rPr lang="en-US" sz="28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3333FF"/>
                </a:solidFill>
                <a:latin typeface="Arial" pitchFamily="34" charset="0"/>
              </a:rPr>
              <a:t>643,5 </a:t>
            </a:r>
            <a:r>
              <a:rPr lang="ru-RU" sz="2800" b="1" dirty="0">
                <a:solidFill>
                  <a:srgbClr val="3333FF"/>
                </a:solidFill>
                <a:latin typeface="Arial" pitchFamily="34" charset="0"/>
              </a:rPr>
              <a:t>млн. рублей</a:t>
            </a:r>
          </a:p>
        </p:txBody>
      </p:sp>
      <p:graphicFrame>
        <p:nvGraphicFramePr>
          <p:cNvPr id="1229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81184"/>
              </p:ext>
            </p:extLst>
          </p:nvPr>
        </p:nvGraphicFramePr>
        <p:xfrm>
          <a:off x="1166" y="1426414"/>
          <a:ext cx="9098900" cy="3888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11" name="Worksheet" r:id="rId3" imgW="9105900" imgH="4105275" progId="Excel.Sheet.8">
                  <p:embed/>
                </p:oleObj>
              </mc:Choice>
              <mc:Fallback>
                <p:oleObj name="Worksheet" r:id="rId3" imgW="9105900" imgH="410527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" y="1426414"/>
                        <a:ext cx="9098900" cy="3888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99592" y="5166171"/>
            <a:ext cx="1656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Модернизация развития сети автомобильных дорог</a:t>
            </a:r>
          </a:p>
        </p:txBody>
      </p:sp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7950" y="0"/>
            <a:ext cx="9540875" cy="6286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b="1" kern="1200" dirty="0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Финансирование расходов по отрасли                                 «Жилищно-коммунальное хозяйство» 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/>
            </a:r>
            <a:b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за 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>I </a:t>
            </a: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полугодие 2017 г., млн. рублей</a:t>
            </a:r>
            <a:r>
              <a:rPr lang="ru-RU" sz="3200" b="1" kern="1200" dirty="0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altLang="ru-RU" sz="3600" b="1" dirty="0" smtClean="0">
                <a:solidFill>
                  <a:srgbClr val="800000"/>
                </a:solidFill>
                <a:cs typeface="Arial" charset="0"/>
              </a:rPr>
              <a:t/>
            </a:r>
            <a:br>
              <a:rPr lang="ru-RU" altLang="ru-RU" sz="3600" b="1" dirty="0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altLang="ru-RU" sz="24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250825" y="350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214282" y="2643182"/>
            <a:ext cx="4752975" cy="1030289"/>
          </a:xfrm>
          <a:prstGeom prst="octagon">
            <a:avLst>
              <a:gd name="adj" fmla="val 31136"/>
            </a:avLst>
          </a:prstGeom>
          <a:solidFill>
            <a:srgbClr val="FFC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2000" b="1" dirty="0"/>
              <a:t>Возмещение разницы в тарифах</a:t>
            </a:r>
            <a:br>
              <a:rPr lang="ru-RU" altLang="ru-RU" sz="2000" b="1" dirty="0"/>
            </a:br>
            <a:r>
              <a:rPr lang="ru-RU" altLang="ru-RU" sz="2000" b="1" dirty="0"/>
              <a:t>на коммунальные услуги</a:t>
            </a: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214282" y="3786190"/>
            <a:ext cx="4752975" cy="1143008"/>
          </a:xfrm>
          <a:prstGeom prst="octagon">
            <a:avLst>
              <a:gd name="adj" fmla="val 29287"/>
            </a:avLst>
          </a:prstGeom>
          <a:solidFill>
            <a:srgbClr val="FFC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2000" b="1" dirty="0"/>
              <a:t>Благоустройство территорий</a:t>
            </a:r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214282" y="5072074"/>
            <a:ext cx="4752975" cy="1071570"/>
          </a:xfrm>
          <a:prstGeom prst="octagon">
            <a:avLst>
              <a:gd name="adj" fmla="val 29287"/>
            </a:avLst>
          </a:prstGeom>
          <a:solidFill>
            <a:srgbClr val="FFC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2000" b="1" dirty="0"/>
              <a:t>Переселение, капитальные </a:t>
            </a:r>
          </a:p>
          <a:p>
            <a:pPr>
              <a:defRPr/>
            </a:pPr>
            <a:r>
              <a:rPr lang="ru-RU" altLang="ru-RU" sz="2000" b="1" dirty="0"/>
              <a:t>вложения, прочие расходы</a:t>
            </a:r>
          </a:p>
        </p:txBody>
      </p:sp>
      <p:sp>
        <p:nvSpPr>
          <p:cNvPr id="3085" name="Text Box 26"/>
          <p:cNvSpPr txBox="1">
            <a:spLocks noChangeArrowheads="1"/>
          </p:cNvSpPr>
          <p:nvPr/>
        </p:nvSpPr>
        <p:spPr bwMode="auto">
          <a:xfrm>
            <a:off x="6659563" y="12684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4122" name="AutoShape 6"/>
          <p:cNvSpPr>
            <a:spLocks noChangeArrowheads="1"/>
          </p:cNvSpPr>
          <p:nvPr/>
        </p:nvSpPr>
        <p:spPr bwMode="auto">
          <a:xfrm>
            <a:off x="251521" y="1484784"/>
            <a:ext cx="4677670" cy="679450"/>
          </a:xfrm>
          <a:prstGeom prst="octagon">
            <a:avLst>
              <a:gd name="adj" fmla="val 29287"/>
            </a:avLst>
          </a:prstGeom>
          <a:solidFill>
            <a:srgbClr val="FFC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en-US" altLang="ru-RU" sz="2800" dirty="0"/>
              <a:t> </a:t>
            </a:r>
            <a:r>
              <a:rPr lang="ru-RU" altLang="ru-RU" sz="2800" b="1" dirty="0">
                <a:cs typeface="Arial" pitchFamily="34" charset="0"/>
              </a:rPr>
              <a:t>ВСЕГО:</a:t>
            </a:r>
          </a:p>
        </p:txBody>
      </p:sp>
      <p:sp>
        <p:nvSpPr>
          <p:cNvPr id="160779" name="AutoShape 14"/>
          <p:cNvSpPr>
            <a:spLocks noChangeArrowheads="1"/>
          </p:cNvSpPr>
          <p:nvPr/>
        </p:nvSpPr>
        <p:spPr bwMode="auto">
          <a:xfrm>
            <a:off x="5214942" y="1732434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00063" y="2214563"/>
            <a:ext cx="1643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из них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5214942" y="3048323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5214942" y="4265619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0786" name="AutoShape 14"/>
          <p:cNvSpPr>
            <a:spLocks noChangeArrowheads="1"/>
          </p:cNvSpPr>
          <p:nvPr/>
        </p:nvSpPr>
        <p:spPr bwMode="auto">
          <a:xfrm>
            <a:off x="5214942" y="5500702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7092280" y="3926216"/>
            <a:ext cx="1571636" cy="862956"/>
          </a:xfrm>
          <a:prstGeom prst="octagon">
            <a:avLst>
              <a:gd name="adj" fmla="val 29287"/>
            </a:avLst>
          </a:prstGeom>
          <a:solidFill>
            <a:srgbClr val="CCFFFF"/>
          </a:solidFill>
          <a:effectLst>
            <a:innerShdw blurRad="3683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128,8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7092280" y="1393031"/>
            <a:ext cx="1571636" cy="862956"/>
          </a:xfrm>
          <a:prstGeom prst="octagon">
            <a:avLst>
              <a:gd name="adj" fmla="val 29287"/>
            </a:avLst>
          </a:prstGeom>
          <a:solidFill>
            <a:srgbClr val="CCFFFF"/>
          </a:solidFill>
          <a:effectLst>
            <a:innerShdw blurRad="3683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1 157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7092280" y="2708920"/>
            <a:ext cx="1571636" cy="862956"/>
          </a:xfrm>
          <a:prstGeom prst="octagon">
            <a:avLst>
              <a:gd name="adj" fmla="val 29287"/>
            </a:avLst>
          </a:prstGeom>
          <a:solidFill>
            <a:srgbClr val="CCFFFF"/>
          </a:solidFill>
          <a:effectLst>
            <a:innerShdw blurRad="3683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404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7092280" y="5176381"/>
            <a:ext cx="1571636" cy="862956"/>
          </a:xfrm>
          <a:prstGeom prst="octagon">
            <a:avLst>
              <a:gd name="adj" fmla="val 29287"/>
            </a:avLst>
          </a:prstGeom>
          <a:solidFill>
            <a:srgbClr val="CCFFFF"/>
          </a:solidFill>
          <a:effectLst>
            <a:innerShdw blurRad="3683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624,2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11255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Расходы на господдержку отдельных отраслей сельскохозяйственного производства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  за I полугодие 2017 г., млн. рублей</a:t>
            </a:r>
          </a:p>
        </p:txBody>
      </p:sp>
      <p:graphicFrame>
        <p:nvGraphicFramePr>
          <p:cNvPr id="102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240295"/>
              </p:ext>
            </p:extLst>
          </p:nvPr>
        </p:nvGraphicFramePr>
        <p:xfrm>
          <a:off x="-49213" y="2357438"/>
          <a:ext cx="4110038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0" name="Worksheet" r:id="rId3" imgW="4105359" imgH="3181403" progId="Excel.Sheet.8">
                  <p:embed/>
                </p:oleObj>
              </mc:Choice>
              <mc:Fallback>
                <p:oleObj name="Worksheet" r:id="rId3" imgW="4105359" imgH="3181403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213" y="2357438"/>
                        <a:ext cx="4110038" cy="318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170903"/>
              </p:ext>
            </p:extLst>
          </p:nvPr>
        </p:nvGraphicFramePr>
        <p:xfrm>
          <a:off x="4906962" y="2478038"/>
          <a:ext cx="4237038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1" name="Worksheet" r:id="rId5" imgW="4105359" imgH="2866910" progId="Excel.Sheet.8">
                  <p:embed/>
                </p:oleObj>
              </mc:Choice>
              <mc:Fallback>
                <p:oleObj name="Worksheet" r:id="rId5" imgW="4105359" imgH="2866910" progId="Excel.Shee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2" y="2478038"/>
                        <a:ext cx="4237038" cy="295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Выноска со стрелками влево/вправо 7"/>
          <p:cNvSpPr>
            <a:spLocks noChangeArrowheads="1"/>
          </p:cNvSpPr>
          <p:nvPr/>
        </p:nvSpPr>
        <p:spPr bwMode="auto">
          <a:xfrm>
            <a:off x="3347865" y="1268760"/>
            <a:ext cx="2376264" cy="785813"/>
          </a:xfrm>
          <a:prstGeom prst="leftRightArrowCallout">
            <a:avLst>
              <a:gd name="adj1" fmla="val 27667"/>
              <a:gd name="adj2" fmla="val 31545"/>
              <a:gd name="adj3" fmla="val 39541"/>
              <a:gd name="adj4" fmla="val 61179"/>
            </a:avLst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</a:rPr>
              <a:t>857</a:t>
            </a:r>
            <a:r>
              <a:rPr lang="ru-RU" sz="3600" b="1" dirty="0">
                <a:solidFill>
                  <a:srgbClr val="0000FF"/>
                </a:solidFill>
              </a:rPr>
              <a:t>,7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452437" y="1268760"/>
            <a:ext cx="2765425" cy="7858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>
                <a:solidFill>
                  <a:srgbClr val="000000"/>
                </a:solidFill>
              </a:rPr>
              <a:t>Федеральный бюджет</a:t>
            </a:r>
          </a:p>
          <a:p>
            <a:pPr algn="ctr">
              <a:lnSpc>
                <a:spcPts val="1600"/>
              </a:lnSpc>
              <a:defRPr/>
            </a:pPr>
            <a:endParaRPr lang="ru-RU" sz="1200" b="1" dirty="0">
              <a:solidFill>
                <a:srgbClr val="000000"/>
              </a:solidFill>
            </a:endParaRPr>
          </a:p>
          <a:p>
            <a:pPr algn="ctr">
              <a:lnSpc>
                <a:spcPts val="1600"/>
              </a:lnSpc>
              <a:defRPr/>
            </a:pPr>
            <a:r>
              <a:rPr lang="ru-RU" sz="2800" b="1" dirty="0">
                <a:solidFill>
                  <a:srgbClr val="000000"/>
                </a:solidFill>
              </a:rPr>
              <a:t>756,3</a:t>
            </a:r>
          </a:p>
        </p:txBody>
      </p:sp>
      <p:sp>
        <p:nvSpPr>
          <p:cNvPr id="27" name="Прямоугольник 9"/>
          <p:cNvSpPr>
            <a:spLocks noChangeArrowheads="1"/>
          </p:cNvSpPr>
          <p:nvPr/>
        </p:nvSpPr>
        <p:spPr bwMode="auto">
          <a:xfrm>
            <a:off x="5868144" y="1268760"/>
            <a:ext cx="2662237" cy="79181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</a:rPr>
              <a:t>Республиканский бюджет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</a:rPr>
              <a:t>101,4</a:t>
            </a:r>
          </a:p>
        </p:txBody>
      </p:sp>
      <p:sp>
        <p:nvSpPr>
          <p:cNvPr id="1034" name="Прямоугольник 12"/>
          <p:cNvSpPr>
            <a:spLocks noChangeArrowheads="1"/>
          </p:cNvSpPr>
          <p:nvPr/>
        </p:nvSpPr>
        <p:spPr bwMode="auto">
          <a:xfrm>
            <a:off x="1835150" y="5300663"/>
            <a:ext cx="142875" cy="142875"/>
          </a:xfrm>
          <a:prstGeom prst="rect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5" name="Прямоугольник 13"/>
          <p:cNvSpPr>
            <a:spLocks noChangeArrowheads="1"/>
          </p:cNvSpPr>
          <p:nvPr/>
        </p:nvSpPr>
        <p:spPr bwMode="auto">
          <a:xfrm>
            <a:off x="1979613" y="5214938"/>
            <a:ext cx="6072187" cy="515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dirty="0">
                <a:solidFill>
                  <a:srgbClr val="000000"/>
                </a:solidFill>
              </a:rPr>
              <a:t>возмещение процентных расходов по инвестиционным</a:t>
            </a:r>
          </a:p>
          <a:p>
            <a:r>
              <a:rPr lang="ru-RU" altLang="ru-RU" dirty="0">
                <a:solidFill>
                  <a:srgbClr val="000000"/>
                </a:solidFill>
              </a:rPr>
              <a:t>кредитам (займам</a:t>
            </a:r>
            <a:r>
              <a:rPr lang="ru-RU" altLang="ru-RU" dirty="0" smtClean="0">
                <a:solidFill>
                  <a:srgbClr val="000000"/>
                </a:solidFill>
              </a:rPr>
              <a:t>) - </a:t>
            </a:r>
            <a:r>
              <a:rPr lang="ru-RU" altLang="ru-RU" b="1" dirty="0">
                <a:solidFill>
                  <a:srgbClr val="000000"/>
                </a:solidFill>
              </a:rPr>
              <a:t>513,2</a:t>
            </a:r>
            <a:r>
              <a:rPr lang="ru-RU" altLang="ru-RU" dirty="0">
                <a:solidFill>
                  <a:srgbClr val="000000"/>
                </a:solidFill>
              </a:rPr>
              <a:t> млн. рублей</a:t>
            </a:r>
          </a:p>
        </p:txBody>
      </p:sp>
      <p:sp>
        <p:nvSpPr>
          <p:cNvPr id="1036" name="Прямоугольник 14"/>
          <p:cNvSpPr>
            <a:spLocks noChangeArrowheads="1"/>
          </p:cNvSpPr>
          <p:nvPr/>
        </p:nvSpPr>
        <p:spPr bwMode="auto">
          <a:xfrm>
            <a:off x="1835150" y="5876925"/>
            <a:ext cx="142875" cy="1428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7" name="Прямоугольник 15"/>
          <p:cNvSpPr>
            <a:spLocks noChangeArrowheads="1"/>
          </p:cNvSpPr>
          <p:nvPr/>
        </p:nvSpPr>
        <p:spPr bwMode="auto">
          <a:xfrm>
            <a:off x="1979613" y="5732463"/>
            <a:ext cx="5400675" cy="6953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dirty="0">
                <a:solidFill>
                  <a:srgbClr val="000000"/>
                </a:solidFill>
              </a:rPr>
              <a:t>поддержка животноводства, растениеводства</a:t>
            </a:r>
          </a:p>
          <a:p>
            <a:r>
              <a:rPr lang="ru-RU" altLang="ru-RU" dirty="0">
                <a:solidFill>
                  <a:srgbClr val="000000"/>
                </a:solidFill>
              </a:rPr>
              <a:t>и малых форм хозяйствования </a:t>
            </a:r>
            <a:r>
              <a:rPr lang="ru-RU" altLang="ru-RU" dirty="0" smtClean="0">
                <a:solidFill>
                  <a:srgbClr val="000000"/>
                </a:solidFill>
              </a:rPr>
              <a:t>- </a:t>
            </a:r>
            <a:r>
              <a:rPr lang="ru-RU" altLang="ru-RU" b="1" dirty="0">
                <a:solidFill>
                  <a:srgbClr val="000000"/>
                </a:solidFill>
              </a:rPr>
              <a:t>344,5</a:t>
            </a:r>
            <a:r>
              <a:rPr lang="ru-RU" altLang="ru-RU" dirty="0">
                <a:solidFill>
                  <a:srgbClr val="000000"/>
                </a:solidFill>
              </a:rPr>
              <a:t> млн. рублей</a:t>
            </a:r>
          </a:p>
        </p:txBody>
      </p:sp>
      <p:sp>
        <p:nvSpPr>
          <p:cNvPr id="36" name="Стрелка вниз 20"/>
          <p:cNvSpPr>
            <a:spLocks noChangeArrowheads="1"/>
          </p:cNvSpPr>
          <p:nvPr/>
        </p:nvSpPr>
        <p:spPr bwMode="auto">
          <a:xfrm>
            <a:off x="1604962" y="2132855"/>
            <a:ext cx="518766" cy="5694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Стрелка вниз 20"/>
          <p:cNvSpPr>
            <a:spLocks noChangeArrowheads="1"/>
          </p:cNvSpPr>
          <p:nvPr/>
        </p:nvSpPr>
        <p:spPr bwMode="auto">
          <a:xfrm>
            <a:off x="6917034" y="2132855"/>
            <a:ext cx="518766" cy="5694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567737" cy="981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Структура межбюджетных трансфертов </a:t>
            </a:r>
            <a:b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муниципальным образованиям </a:t>
            </a:r>
            <a:b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en-US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полугодие 2017 г., млн. рублей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/>
        </p:nvGraphicFramePr>
        <p:xfrm>
          <a:off x="2700338" y="1773238"/>
          <a:ext cx="6265862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03" name="Worksheet" r:id="rId3" imgW="9086816" imgH="4914896" progId="Excel.Sheet.8">
                  <p:embed/>
                </p:oleObj>
              </mc:Choice>
              <mc:Fallback>
                <p:oleObj name="Worksheet" r:id="rId3" imgW="9086816" imgH="4914896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6265862" cy="395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94620799"/>
              </p:ext>
            </p:extLst>
          </p:nvPr>
        </p:nvGraphicFramePr>
        <p:xfrm>
          <a:off x="107504" y="2636912"/>
          <a:ext cx="2987824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5805264"/>
            <a:ext cx="12961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факт </a:t>
            </a:r>
            <a:r>
              <a:rPr lang="en-US" sz="1300" b="1" dirty="0" smtClean="0"/>
              <a:t>I </a:t>
            </a:r>
            <a:r>
              <a:rPr lang="ru-RU" sz="1300" b="1" dirty="0" smtClean="0"/>
              <a:t>полугодия 2016 г.</a:t>
            </a:r>
            <a:endParaRPr lang="ru-RU" sz="13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212976"/>
            <a:ext cx="1656184" cy="5040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068960"/>
            <a:ext cx="8930828" cy="7920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4 187,0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632" y="27809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3 266,3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0585561">
            <a:off x="2228393" y="1538379"/>
            <a:ext cx="2254565" cy="1227979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551789">
            <a:off x="2164835" y="1833762"/>
            <a:ext cx="24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+0,9 </a:t>
            </a:r>
            <a:r>
              <a:rPr lang="ru-RU" dirty="0" smtClean="0"/>
              <a:t>млрд. рублей</a:t>
            </a:r>
          </a:p>
          <a:p>
            <a:pPr algn="ctr"/>
            <a:r>
              <a:rPr lang="ru-RU" b="1" dirty="0" smtClean="0"/>
              <a:t>(128,2%)</a:t>
            </a:r>
            <a:endParaRPr lang="ru-RU" b="1" dirty="0"/>
          </a:p>
        </p:txBody>
      </p:sp>
      <p:pic>
        <p:nvPicPr>
          <p:cNvPr id="21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2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Итоги исполнения консолидированного бюджета </a:t>
            </a:r>
            <a:b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Республики Марий Эл за </a:t>
            </a:r>
            <a:r>
              <a:rPr lang="en-US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полугодие 2017 г.,</a:t>
            </a:r>
            <a:b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en-US" sz="24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93137"/>
              </p:ext>
            </p:extLst>
          </p:nvPr>
        </p:nvGraphicFramePr>
        <p:xfrm>
          <a:off x="-3996952" y="1844675"/>
          <a:ext cx="10764465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7" name="Worksheet" r:id="rId4" imgW="9058224" imgH="4771969" progId="Excel.Sheet.8">
                  <p:embed/>
                </p:oleObj>
              </mc:Choice>
              <mc:Fallback>
                <p:oleObj name="Worksheet" r:id="rId4" imgW="9058224" imgH="4771969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96952" y="1844675"/>
                        <a:ext cx="10764465" cy="4713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59338" y="5157788"/>
            <a:ext cx="360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консолидированный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56100" y="3860800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республиканский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55650" y="2549525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местные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4750966" y="1396206"/>
            <a:ext cx="172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профицит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2915816" y="1396206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дефицит   </a:t>
            </a:r>
            <a:r>
              <a:rPr lang="en-US" altLang="ru-RU" sz="2400" b="1" dirty="0">
                <a:solidFill>
                  <a:srgbClr val="000099"/>
                </a:solidFill>
              </a:rPr>
              <a:t>/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0"/>
            <a:ext cx="8351837" cy="7921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Состояние государственного долга 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Республики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Марий Эл на 1 июля 2017 г., млн. рублей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77257"/>
              </p:ext>
            </p:extLst>
          </p:nvPr>
        </p:nvGraphicFramePr>
        <p:xfrm>
          <a:off x="168275" y="2092325"/>
          <a:ext cx="7086600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397" name="Oval 9"/>
          <p:cNvSpPr>
            <a:spLocks noChangeArrowheads="1"/>
          </p:cNvSpPr>
          <p:nvPr/>
        </p:nvSpPr>
        <p:spPr bwMode="auto">
          <a:xfrm>
            <a:off x="389250" y="2021418"/>
            <a:ext cx="1474868" cy="469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13 513,8</a:t>
            </a:r>
          </a:p>
        </p:txBody>
      </p:sp>
      <p:sp>
        <p:nvSpPr>
          <p:cNvPr id="3079" name="AutoShape 10"/>
          <p:cNvSpPr>
            <a:spLocks/>
          </p:cNvSpPr>
          <p:nvPr/>
        </p:nvSpPr>
        <p:spPr bwMode="auto">
          <a:xfrm rot="5400000">
            <a:off x="1262062" y="2070101"/>
            <a:ext cx="238125" cy="1111250"/>
          </a:xfrm>
          <a:prstGeom prst="leftBrace">
            <a:avLst>
              <a:gd name="adj1" fmla="val 466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9399" name="Oval 11"/>
          <p:cNvSpPr>
            <a:spLocks noChangeArrowheads="1"/>
          </p:cNvSpPr>
          <p:nvPr/>
        </p:nvSpPr>
        <p:spPr bwMode="auto">
          <a:xfrm>
            <a:off x="2622456" y="1838409"/>
            <a:ext cx="1526990" cy="469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13 913,8</a:t>
            </a:r>
          </a:p>
        </p:txBody>
      </p:sp>
      <p:sp>
        <p:nvSpPr>
          <p:cNvPr id="59401" name="AutoShape 13"/>
          <p:cNvSpPr>
            <a:spLocks noChangeArrowheads="1"/>
          </p:cNvSpPr>
          <p:nvPr/>
        </p:nvSpPr>
        <p:spPr bwMode="auto">
          <a:xfrm>
            <a:off x="1014190" y="1124744"/>
            <a:ext cx="1612454" cy="675482"/>
          </a:xfrm>
          <a:prstGeom prst="wedgeRectCallout">
            <a:avLst>
              <a:gd name="adj1" fmla="val 18737"/>
              <a:gd name="adj2" fmla="val 9865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</a:rPr>
              <a:t>400,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или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на 3%</a:t>
            </a:r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flipV="1">
            <a:off x="1926064" y="2112138"/>
            <a:ext cx="696392" cy="9752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3" name="AutoShape 4"/>
          <p:cNvSpPr>
            <a:spLocks noChangeArrowheads="1"/>
          </p:cNvSpPr>
          <p:nvPr/>
        </p:nvSpPr>
        <p:spPr bwMode="auto">
          <a:xfrm>
            <a:off x="6443066" y="1885442"/>
            <a:ext cx="2559645" cy="2163192"/>
          </a:xfrm>
          <a:prstGeom prst="flowChartAlternateProcess">
            <a:avLst/>
          </a:prstGeom>
          <a:solidFill>
            <a:srgbClr val="00B0F0">
              <a:alpha val="22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Долговая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нагрузка – 98,7%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норме 100%.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Норматив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обслуживанию госдолга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превышен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443066" y="4384977"/>
            <a:ext cx="2558059" cy="971550"/>
          </a:xfrm>
          <a:prstGeom prst="flowChartAlternateProcess">
            <a:avLst/>
          </a:prstGeom>
          <a:solidFill>
            <a:srgbClr val="00B0F0">
              <a:alpha val="22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Просроченная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задолженность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отсутствует</a:t>
            </a:r>
          </a:p>
        </p:txBody>
      </p:sp>
      <p:sp>
        <p:nvSpPr>
          <p:cNvPr id="3097" name="AutoShape 10"/>
          <p:cNvSpPr>
            <a:spLocks/>
          </p:cNvSpPr>
          <p:nvPr/>
        </p:nvSpPr>
        <p:spPr bwMode="auto">
          <a:xfrm rot="5400000">
            <a:off x="5295900" y="2054226"/>
            <a:ext cx="238125" cy="1111250"/>
          </a:xfrm>
          <a:prstGeom prst="leftBrace">
            <a:avLst>
              <a:gd name="adj1" fmla="val 466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8" name="AutoShape 10"/>
          <p:cNvSpPr>
            <a:spLocks/>
          </p:cNvSpPr>
          <p:nvPr/>
        </p:nvSpPr>
        <p:spPr bwMode="auto">
          <a:xfrm rot="5400000">
            <a:off x="3267075" y="1982788"/>
            <a:ext cx="238125" cy="1111250"/>
          </a:xfrm>
          <a:prstGeom prst="leftBrace">
            <a:avLst>
              <a:gd name="adj1" fmla="val 466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4869867" y="1980999"/>
            <a:ext cx="1474868" cy="469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13 513,8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182073" y="2082255"/>
            <a:ext cx="676817" cy="78643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3634755" y="1052736"/>
            <a:ext cx="1612454" cy="675482"/>
          </a:xfrm>
          <a:prstGeom prst="wedgeRectCallout">
            <a:avLst>
              <a:gd name="adj1" fmla="val -1741"/>
              <a:gd name="adj2" fmla="val 9990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</a:rPr>
              <a:t>400,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или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на -3%</a:t>
            </a:r>
          </a:p>
        </p:txBody>
      </p:sp>
      <p:pic>
        <p:nvPicPr>
          <p:cNvPr id="2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169863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kern="1200" dirty="0" smtClean="0">
                <a:solidFill>
                  <a:srgbClr val="800000"/>
                </a:solidFill>
                <a:cs typeface="Arial" pitchFamily="34" charset="0"/>
              </a:rPr>
              <a:t>Динамика доходов консолидированного бюджета Республики Марий Эл, млн. рублей</a:t>
            </a:r>
            <a:endParaRPr lang="en-US" sz="25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16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41133"/>
              </p:ext>
            </p:extLst>
          </p:nvPr>
        </p:nvGraphicFramePr>
        <p:xfrm>
          <a:off x="606425" y="1092200"/>
          <a:ext cx="8101013" cy="554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842963" y="2349500"/>
            <a:ext cx="1284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13 390,8</a:t>
            </a: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1974850" y="1916113"/>
            <a:ext cx="1284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15 257,2</a:t>
            </a:r>
          </a:p>
        </p:txBody>
      </p:sp>
      <p:sp>
        <p:nvSpPr>
          <p:cNvPr id="2056" name="Прямоугольник 17"/>
          <p:cNvSpPr>
            <a:spLocks noChangeArrowheads="1"/>
          </p:cNvSpPr>
          <p:nvPr/>
        </p:nvSpPr>
        <p:spPr bwMode="auto">
          <a:xfrm>
            <a:off x="1322115" y="3714752"/>
            <a:ext cx="1500187" cy="542925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cs typeface="Arial" charset="0"/>
              </a:rPr>
              <a:t>+ 14,0%</a:t>
            </a:r>
          </a:p>
          <a:p>
            <a:pPr algn="ctr"/>
            <a:r>
              <a:rPr lang="ru-RU" b="1" dirty="0">
                <a:cs typeface="Arial" charset="0"/>
              </a:rPr>
              <a:t>+ 1 866,4</a:t>
            </a:r>
          </a:p>
        </p:txBody>
      </p:sp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6189663" y="4356100"/>
            <a:ext cx="1127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5 354,0</a:t>
            </a: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7270750" y="4356100"/>
            <a:ext cx="1127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cs typeface="Arial" charset="0"/>
              </a:rPr>
              <a:t>5 356,2</a:t>
            </a: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3563938" y="3716338"/>
            <a:ext cx="11168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cs typeface="Arial" charset="0"/>
              </a:rPr>
              <a:t>8 036,9</a:t>
            </a: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4668838" y="3213100"/>
            <a:ext cx="1127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9 901,0</a:t>
            </a:r>
          </a:p>
        </p:txBody>
      </p:sp>
      <p:sp>
        <p:nvSpPr>
          <p:cNvPr id="2061" name="Прямоугольник 23"/>
          <p:cNvSpPr>
            <a:spLocks noChangeArrowheads="1"/>
          </p:cNvSpPr>
          <p:nvPr/>
        </p:nvSpPr>
        <p:spPr bwMode="auto">
          <a:xfrm>
            <a:off x="3930650" y="4506119"/>
            <a:ext cx="1500188" cy="541337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cs typeface="Arial" charset="0"/>
              </a:rPr>
              <a:t>+ 23,2%</a:t>
            </a:r>
          </a:p>
          <a:p>
            <a:pPr algn="ctr"/>
            <a:r>
              <a:rPr lang="ru-RU" b="1" dirty="0">
                <a:cs typeface="Arial" charset="0"/>
              </a:rPr>
              <a:t>+ 1 864,1</a:t>
            </a:r>
          </a:p>
        </p:txBody>
      </p:sp>
      <p:sp>
        <p:nvSpPr>
          <p:cNvPr id="2062" name="Прямоугольник 23"/>
          <p:cNvSpPr>
            <a:spLocks noChangeArrowheads="1"/>
          </p:cNvSpPr>
          <p:nvPr/>
        </p:nvSpPr>
        <p:spPr bwMode="auto">
          <a:xfrm>
            <a:off x="6550025" y="4899025"/>
            <a:ext cx="1500188" cy="54133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cs typeface="Arial" charset="0"/>
              </a:rPr>
              <a:t>+ 0,04%</a:t>
            </a:r>
          </a:p>
          <a:p>
            <a:pPr algn="ctr"/>
            <a:r>
              <a:rPr lang="ru-RU" b="1" dirty="0">
                <a:cs typeface="Arial" charset="0"/>
              </a:rPr>
              <a:t>+ 2,2</a:t>
            </a: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9144000" cy="5492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00000"/>
                </a:solidFill>
              </a:rPr>
              <a:t>Задачи на предстоящий период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638" y="1143000"/>
            <a:ext cx="8967362" cy="5715000"/>
          </a:xfrm>
        </p:spPr>
        <p:txBody>
          <a:bodyPr/>
          <a:lstStyle/>
          <a:p>
            <a:pPr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 smtClean="0"/>
              <a:t>реализация Плана мероприятий по повышению поступлений налоговых доходов в консолидированный бюджет республики на 2017 год, утвержденного 3 февраля 2017 года;</a:t>
            </a:r>
          </a:p>
          <a:p>
            <a:pPr lvl="0"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 smtClean="0"/>
              <a:t>выполнение плана мероприятий по консолидации бюджетных средств в целях оздоровления государственных и муниципальных финансов Республики Марий Эл;</a:t>
            </a:r>
          </a:p>
          <a:p>
            <a:pPr lvl="0"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 smtClean="0"/>
              <a:t>погашение кредиторской задолженности;</a:t>
            </a:r>
          </a:p>
          <a:p>
            <a:pPr lvl="0"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 smtClean="0"/>
              <a:t>выполнение мероприятий по </a:t>
            </a:r>
            <a:r>
              <a:rPr lang="x-none" sz="2400" smtClean="0"/>
              <a:t>подготовк</a:t>
            </a:r>
            <a:r>
              <a:rPr lang="ru-RU" sz="2400" dirty="0" smtClean="0"/>
              <a:t>е</a:t>
            </a:r>
            <a:r>
              <a:rPr lang="x-none" sz="2400" smtClean="0"/>
              <a:t> проекта консолидированного бюджета республики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x-none" sz="2400" smtClean="0"/>
              <a:t>на 201</a:t>
            </a:r>
            <a:r>
              <a:rPr lang="ru-RU" sz="2400" dirty="0" smtClean="0"/>
              <a:t>8</a:t>
            </a:r>
            <a:r>
              <a:rPr lang="x-none" sz="2400" smtClean="0"/>
              <a:t> - 20</a:t>
            </a:r>
            <a:r>
              <a:rPr lang="ru-RU" sz="2400" dirty="0" smtClean="0"/>
              <a:t>20</a:t>
            </a:r>
            <a:r>
              <a:rPr lang="x-none" sz="2400" smtClean="0"/>
              <a:t> годы.</a:t>
            </a:r>
            <a:endParaRPr lang="ru-RU" sz="2400" dirty="0" smtClean="0"/>
          </a:p>
          <a:p>
            <a:pPr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endParaRPr lang="ru-RU" altLang="ru-RU" sz="2400" dirty="0" smtClean="0"/>
          </a:p>
          <a:p>
            <a:pPr marL="0" indent="0" eaLnBrk="1" hangingPunct="1">
              <a:lnSpc>
                <a:spcPct val="90000"/>
              </a:lnSpc>
              <a:buClr>
                <a:srgbClr val="444450"/>
              </a:buClr>
              <a:buNone/>
            </a:pPr>
            <a:endParaRPr lang="ru-RU" sz="2800" b="1" dirty="0" smtClean="0"/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-10851" y="109048"/>
            <a:ext cx="9154851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Социально-экономическое  развитие  </a:t>
            </a:r>
            <a:b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Республики Марий Эл в 2017</a:t>
            </a:r>
            <a:r>
              <a:rPr lang="en-US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716356"/>
              </p:ext>
            </p:extLst>
          </p:nvPr>
        </p:nvGraphicFramePr>
        <p:xfrm>
          <a:off x="107504" y="1194296"/>
          <a:ext cx="8949184" cy="5578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640"/>
                <a:gridCol w="3188544"/>
              </a:tblGrid>
              <a:tr h="8864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полугодию 2016 г., %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/>
                </a:tc>
              </a:tr>
              <a:tr h="7159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Индекс промышленного производства, %</a:t>
                      </a:r>
                    </a:p>
                  </a:txBody>
                  <a:tcPr marL="91439" marR="91439" marT="45707" marB="457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113,7</a:t>
                      </a:r>
                    </a:p>
                  </a:txBody>
                  <a:tcPr marL="91439" marR="91439" marT="45707" marB="457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59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Индекс производства сельского хозяйства, %</a:t>
                      </a:r>
                    </a:p>
                  </a:txBody>
                  <a:tcPr marL="91439" marR="91439" marT="45707" marB="457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95,2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bg2"/>
                    </a:solidFill>
                  </a:tcPr>
                </a:tc>
              </a:tr>
              <a:tr h="8825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Индекс объемов работ по виду деятельности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«строительство»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73,1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59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Индекс инвестиций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 основной капитал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71,6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(январь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март)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bg2"/>
                    </a:solidFill>
                  </a:tcPr>
                </a:tc>
              </a:tr>
              <a:tr h="7071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Рост прибыли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113,2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(январь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май)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71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Рост фонда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оплаты труда, %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105,9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(январь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май)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7" marB="45707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36062"/>
              </p:ext>
            </p:extLst>
          </p:nvPr>
        </p:nvGraphicFramePr>
        <p:xfrm>
          <a:off x="-180528" y="1764634"/>
          <a:ext cx="9693668" cy="471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0" name="Worksheet" r:id="rId4" imgW="9334520" imgH="4448292" progId="Excel.Sheet.8">
                  <p:embed/>
                </p:oleObj>
              </mc:Choice>
              <mc:Fallback>
                <p:oleObj name="Worksheet" r:id="rId4" imgW="9334520" imgH="4448292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64634"/>
                        <a:ext cx="9693668" cy="4718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912"/>
            <a:ext cx="9144000" cy="1195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Поступления налоговых платежей </a:t>
            </a:r>
            <a:b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консолидированный бюджет РФ </a:t>
            </a:r>
            <a:b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январе</a:t>
            </a:r>
            <a:r>
              <a:rPr lang="en-US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июне 2016 – 2017 годы, млн. рублей</a:t>
            </a:r>
          </a:p>
        </p:txBody>
      </p:sp>
      <p:sp>
        <p:nvSpPr>
          <p:cNvPr id="7" name="Стрелка вправо 6"/>
          <p:cNvSpPr/>
          <p:nvPr/>
        </p:nvSpPr>
        <p:spPr>
          <a:xfrm rot="20576465">
            <a:off x="3021915" y="3790309"/>
            <a:ext cx="3092046" cy="919003"/>
          </a:xfrm>
          <a:prstGeom prst="rightArrow">
            <a:avLst/>
          </a:prstGeom>
          <a:solidFill>
            <a:srgbClr val="00CC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681188" y="1596618"/>
            <a:ext cx="2305720" cy="619522"/>
          </a:xfrm>
          <a:prstGeom prst="wedgeRoundRectCallout">
            <a:avLst>
              <a:gd name="adj1" fmla="val 28770"/>
              <a:gd name="adj2" fmla="val 293642"/>
              <a:gd name="adj3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136,5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717" y="2392338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9 450,8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8441" y="1383159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12 902,7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411760" y="6237312"/>
            <a:ext cx="1393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600" b="1" dirty="0" smtClean="0">
                <a:cs typeface="Arial" charset="0"/>
              </a:rPr>
              <a:t>I </a:t>
            </a:r>
            <a:r>
              <a:rPr lang="ru-RU" altLang="ru-RU" sz="1600" b="1" dirty="0" smtClean="0">
                <a:cs typeface="Arial" charset="0"/>
              </a:rPr>
              <a:t>полугодие</a:t>
            </a:r>
            <a:r>
              <a:rPr lang="ru-RU" altLang="ru-RU" sz="1600" b="1" dirty="0">
                <a:cs typeface="Arial" charset="0"/>
              </a:rPr>
              <a:t/>
            </a:r>
            <a:br>
              <a:rPr lang="ru-RU" altLang="ru-RU" sz="1600" b="1" dirty="0">
                <a:cs typeface="Arial" charset="0"/>
              </a:rPr>
            </a:br>
            <a:r>
              <a:rPr lang="ru-RU" altLang="ru-RU" sz="1600" b="1" dirty="0">
                <a:cs typeface="Arial" charset="0"/>
              </a:rPr>
              <a:t> </a:t>
            </a:r>
            <a:r>
              <a:rPr lang="ru-RU" altLang="ru-RU" sz="1600" b="1" dirty="0" smtClean="0">
                <a:cs typeface="Arial" charset="0"/>
              </a:rPr>
              <a:t>2016 </a:t>
            </a:r>
            <a:r>
              <a:rPr lang="ru-RU" altLang="ru-RU" sz="1600" b="1" dirty="0">
                <a:cs typeface="Arial" charset="0"/>
              </a:rPr>
              <a:t>г.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004048" y="6237312"/>
            <a:ext cx="1393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600" b="1" dirty="0" smtClean="0">
                <a:cs typeface="Arial" charset="0"/>
              </a:rPr>
              <a:t>I </a:t>
            </a:r>
            <a:r>
              <a:rPr lang="ru-RU" altLang="ru-RU" sz="1600" b="1" dirty="0" smtClean="0">
                <a:cs typeface="Arial" charset="0"/>
              </a:rPr>
              <a:t>полугодие</a:t>
            </a:r>
            <a:r>
              <a:rPr lang="ru-RU" altLang="ru-RU" sz="1600" b="1" dirty="0">
                <a:cs typeface="Arial" charset="0"/>
              </a:rPr>
              <a:t/>
            </a:r>
            <a:br>
              <a:rPr lang="ru-RU" altLang="ru-RU" sz="1600" b="1" dirty="0">
                <a:cs typeface="Arial" charset="0"/>
              </a:rPr>
            </a:br>
            <a:r>
              <a:rPr lang="ru-RU" altLang="ru-RU" sz="1600" b="1" dirty="0">
                <a:cs typeface="Arial" charset="0"/>
              </a:rPr>
              <a:t> </a:t>
            </a:r>
            <a:r>
              <a:rPr lang="ru-RU" altLang="ru-RU" sz="1600" b="1" dirty="0" smtClean="0">
                <a:cs typeface="Arial" charset="0"/>
              </a:rPr>
              <a:t>2017 </a:t>
            </a:r>
            <a:r>
              <a:rPr lang="ru-RU" altLang="ru-RU" sz="1600" b="1" dirty="0">
                <a:cs typeface="Arial" charset="0"/>
              </a:rPr>
              <a:t>г.</a:t>
            </a:r>
          </a:p>
        </p:txBody>
      </p:sp>
      <p:pic>
        <p:nvPicPr>
          <p:cNvPr id="21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2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72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352928" cy="100012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Налоговые</a:t>
            </a:r>
            <a:r>
              <a:rPr lang="en-US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неналоговые доходы</a:t>
            </a:r>
            <a:r>
              <a:rPr lang="en-US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консолидированного бюджета Республики </a:t>
            </a:r>
            <a:b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Марий Эл, млн. рублей </a:t>
            </a: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4457673"/>
              </p:ext>
            </p:extLst>
          </p:nvPr>
        </p:nvGraphicFramePr>
        <p:xfrm>
          <a:off x="163257" y="1206010"/>
          <a:ext cx="8651875" cy="534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187624" y="6093296"/>
            <a:ext cx="12819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факт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4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полугодия 2016 г.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860032" y="6093296"/>
            <a:ext cx="1000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план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2017 г</a:t>
            </a:r>
            <a:r>
              <a:rPr lang="ru-RU" altLang="ru-RU" sz="1600" b="1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857356" y="4071942"/>
            <a:ext cx="5263678" cy="1008112"/>
          </a:xfrm>
          <a:prstGeom prst="rightArrow">
            <a:avLst/>
          </a:prstGeom>
          <a:solidFill>
            <a:srgbClr val="CCFF99"/>
          </a:solidFill>
          <a:ln w="2222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+1 864,2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  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123,2%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31840" y="6093296"/>
            <a:ext cx="100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факт  2016 г.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516216" y="6165503"/>
            <a:ext cx="12819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полугодия 2017 г.</a:t>
            </a:r>
          </a:p>
        </p:txBody>
      </p:sp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860032" y="1081311"/>
            <a:ext cx="1085724" cy="4847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17 903,3</a:t>
            </a:r>
            <a:endParaRPr lang="ru-RU" sz="2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4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6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Динамика налоговых и неналоговых доходов консолидированных бюджетов </a:t>
            </a:r>
            <a:br>
              <a:rPr lang="ru-RU" alt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субъектов Российской Федерации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073432"/>
              </p:ext>
            </p:extLst>
          </p:nvPr>
        </p:nvGraphicFramePr>
        <p:xfrm>
          <a:off x="179513" y="1434618"/>
          <a:ext cx="8712968" cy="50187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88246"/>
                <a:gridCol w="3571605"/>
                <a:gridCol w="1353117"/>
              </a:tblGrid>
              <a:tr h="12657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Субъекты Российской Федерации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</a:t>
                      </a:r>
                      <a:br>
                        <a:rPr lang="ru-RU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 к 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полугодию 2016 г., %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tx2"/>
                    </a:solidFill>
                  </a:tcPr>
                </a:tc>
              </a:tr>
              <a:tr h="11422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по Российской Федерации 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109,4</a:t>
                      </a: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422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Всего по Приволжскому 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федеральному округу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107,6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858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Марий Эл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123,2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7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451" y="6050015"/>
            <a:ext cx="620370" cy="632094"/>
          </a:xfrm>
        </p:spPr>
        <p:txBody>
          <a:bodyPr>
            <a:normAutofit/>
          </a:bodyPr>
          <a:lstStyle/>
          <a:p>
            <a:pPr>
              <a:defRPr/>
            </a:pPr>
            <a:fld id="{1F2AB72C-882B-4643-818F-8274B470F90A}" type="slidenum">
              <a:rPr lang="ru-RU" sz="210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69656" y="1976206"/>
            <a:ext cx="1162294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1 870,9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69655" y="2329494"/>
            <a:ext cx="2170129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2 869,2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704068" y="5035926"/>
            <a:ext cx="862610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115,3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704068" y="5390219"/>
            <a:ext cx="1558806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212,2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03937" y="3457893"/>
            <a:ext cx="2440211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3 133,9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03937" y="3811180"/>
            <a:ext cx="2954666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3 474,1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136" y="40627"/>
            <a:ext cx="8312562" cy="1230240"/>
          </a:xfrm>
          <a:prstGeom prst="rect">
            <a:avLst/>
          </a:prstGeom>
        </p:spPr>
        <p:txBody>
          <a:bodyPr vert="horz" wrap="none" lIns="91344" tIns="45672" rIns="91344" bIns="45672" rtlCol="0" anchor="ctr">
            <a:normAutofit/>
          </a:bodyPr>
          <a:lstStyle/>
          <a:p>
            <a:pPr defTabSz="913432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1714488"/>
            <a:ext cx="1991649" cy="628990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 </a:t>
            </a: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+998,2 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153,4%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202" y="1556792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 НА ПРИБЫЛЬ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4653136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ШТРАФЫ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202" y="2996952"/>
            <a:ext cx="1815975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 НА ДОХОДЫ 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ФИЗИЧЕСКИХ ЛИЦ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2483768" y="6165304"/>
            <a:ext cx="153919" cy="163258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5292080" y="6165304"/>
            <a:ext cx="153919" cy="16325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27784" y="6078438"/>
            <a:ext cx="3025523" cy="36004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полугодие 2016 г.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08104" y="6078438"/>
            <a:ext cx="2417216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полугодие 2017 г.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3768" y="4929198"/>
            <a:ext cx="162403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+96,9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184,0%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4546" y="3000372"/>
            <a:ext cx="2096926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</a:t>
            </a: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+340,2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110,9%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603939" y="5033957"/>
            <a:ext cx="583685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66,4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603939" y="5378605"/>
            <a:ext cx="1047816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123,3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5252" y="4595986"/>
            <a:ext cx="2130976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АКЦИЗЫ 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 АЛКОГОЛЬНУЮ ПРОДУКЦИЮ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57422" y="5000636"/>
            <a:ext cx="1954050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</a:t>
            </a: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+56,9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185,7%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4721846" y="1979387"/>
            <a:ext cx="1355361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535,7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4721846" y="2332675"/>
            <a:ext cx="1709079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597,6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4721845" y="3477659"/>
            <a:ext cx="2158398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885,8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4721845" y="3823312"/>
            <a:ext cx="2545174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970,1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10658" y="1556792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УПРОЩЕННАЯ СИСТЕМА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НАЛОГООБЛОЖЕНИЯ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10658" y="2996952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НАЛОГИ НА ИМУЩЕСТВО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6578" y="1928802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+61,9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111,5%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00892" y="3357562"/>
            <a:ext cx="1991649" cy="486114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+ 84,2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109,5%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Текст 2"/>
          <p:cNvSpPr txBox="1">
            <a:spLocks/>
          </p:cNvSpPr>
          <p:nvPr/>
        </p:nvSpPr>
        <p:spPr>
          <a:xfrm>
            <a:off x="538555" y="885"/>
            <a:ext cx="8088112" cy="961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Основные налоги, по которым обеспечен прирост поступлений в консолидированный бюджет Республики Марий Эл, млн. рублей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4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7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Налог на доходы физических лиц, млн. рублей 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3577177"/>
              </p:ext>
            </p:extLst>
          </p:nvPr>
        </p:nvGraphicFramePr>
        <p:xfrm>
          <a:off x="0" y="1901865"/>
          <a:ext cx="5796136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764704"/>
            <a:ext cx="571504" cy="21431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571504" cy="21431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31" name="TextBox 7"/>
          <p:cNvSpPr txBox="1">
            <a:spLocks noChangeArrowheads="1"/>
          </p:cNvSpPr>
          <p:nvPr/>
        </p:nvSpPr>
        <p:spPr bwMode="auto">
          <a:xfrm>
            <a:off x="1403648" y="692696"/>
            <a:ext cx="3644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Консолидированный бюджет</a:t>
            </a:r>
          </a:p>
        </p:txBody>
      </p:sp>
      <p:sp>
        <p:nvSpPr>
          <p:cNvPr id="5132" name="TextBox 8"/>
          <p:cNvSpPr txBox="1">
            <a:spLocks noChangeArrowheads="1"/>
          </p:cNvSpPr>
          <p:nvPr/>
        </p:nvSpPr>
        <p:spPr bwMode="auto">
          <a:xfrm>
            <a:off x="1403648" y="980728"/>
            <a:ext cx="3644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Республиканский бюджет </a:t>
            </a:r>
          </a:p>
        </p:txBody>
      </p:sp>
      <p:sp>
        <p:nvSpPr>
          <p:cNvPr id="5134" name="TextBox 10"/>
          <p:cNvSpPr txBox="1">
            <a:spLocks noChangeArrowheads="1"/>
          </p:cNvSpPr>
          <p:nvPr/>
        </p:nvSpPr>
        <p:spPr bwMode="auto">
          <a:xfrm>
            <a:off x="1907704" y="6021288"/>
            <a:ext cx="1714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</a:rPr>
              <a:t>план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</a:rPr>
              <a:t>2017 г.</a:t>
            </a: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860399" y="4941166"/>
            <a:ext cx="3497287" cy="719137"/>
          </a:xfrm>
          <a:prstGeom prst="rightArrow">
            <a:avLst>
              <a:gd name="adj1" fmla="val 50000"/>
              <a:gd name="adj2" fmla="val 3817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110,9%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TextBox 14"/>
          <p:cNvSpPr txBox="1">
            <a:spLocks noChangeArrowheads="1"/>
          </p:cNvSpPr>
          <p:nvPr/>
        </p:nvSpPr>
        <p:spPr bwMode="auto">
          <a:xfrm>
            <a:off x="4572000" y="646992"/>
            <a:ext cx="432335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</a:rPr>
              <a:t>Исполнение плана года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</a:rPr>
              <a:t> (консолидированный бюджет)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</a:rPr>
              <a:t>45,3%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prstClr val="black"/>
                </a:solidFill>
              </a:rPr>
              <a:t>Исполнение плана </a:t>
            </a:r>
            <a:r>
              <a:rPr lang="en-US" altLang="ru-RU" b="1" dirty="0" smtClean="0">
                <a:solidFill>
                  <a:prstClr val="black"/>
                </a:solidFill>
              </a:rPr>
              <a:t>I</a:t>
            </a:r>
            <a:r>
              <a:rPr lang="ru-RU" altLang="ru-RU" b="1" dirty="0" smtClean="0">
                <a:solidFill>
                  <a:prstClr val="black"/>
                </a:solidFill>
              </a:rPr>
              <a:t> п/г 2017 г.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105,9%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</a:rPr>
              <a:t>+ 194,3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млн.рублей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5155" name="TextBox 19"/>
          <p:cNvSpPr txBox="1">
            <a:spLocks noChangeArrowheads="1"/>
          </p:cNvSpPr>
          <p:nvPr/>
        </p:nvSpPr>
        <p:spPr bwMode="auto">
          <a:xfrm>
            <a:off x="428596" y="4000504"/>
            <a:ext cx="1119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</a:rPr>
              <a:t>3 133,9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40753"/>
              </p:ext>
            </p:extLst>
          </p:nvPr>
        </p:nvGraphicFramePr>
        <p:xfrm>
          <a:off x="5580111" y="3550466"/>
          <a:ext cx="3182773" cy="2728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975"/>
                <a:gridCol w="1114798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к 2016 году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Всего по Российской Федерации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108,2%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Приволжский 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106,8%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Республика </a:t>
                      </a: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Марий Эл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110,9%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39552" y="6021288"/>
            <a:ext cx="128195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факт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полугодия 2016 г.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923928" y="6021288"/>
            <a:ext cx="128195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факт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полугодия 2017 г.</a:t>
            </a:r>
          </a:p>
        </p:txBody>
      </p:sp>
      <p:pic>
        <p:nvPicPr>
          <p:cNvPr id="24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9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16 августа 2017 года в Министерстве финансов Республики Марий Эл состоялось заседание коллегии министерства</_x041e__x043f__x0438__x0441__x0430__x043d__x0438__x0435_>
    <_x041f__x0430__x043f__x043a__x0430_ xmlns="0da00398-2b42-4673-8955-6fdb84dfcd31">2017 год</_x041f__x0430__x043f__x043a__x0430_>
    <_dlc_DocId xmlns="57504d04-691e-4fc4-8f09-4f19fdbe90f6">XXJ7TYMEEKJ2-2564-73</_dlc_DocId>
    <_dlc_DocIdUrl xmlns="57504d04-691e-4fc4-8f09-4f19fdbe90f6">
      <Url>https://vip.gov.mari.ru/minfin/_layouts/DocIdRedir.aspx?ID=XXJ7TYMEEKJ2-2564-73</Url>
      <Description>XXJ7TYMEEKJ2-2564-73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71CF9-3DE2-4FF4-989E-179D75201E58}"/>
</file>

<file path=customXml/itemProps2.xml><?xml version="1.0" encoding="utf-8"?>
<ds:datastoreItem xmlns:ds="http://schemas.openxmlformats.org/officeDocument/2006/customXml" ds:itemID="{1E71600A-BA8C-4DE0-8E5C-3B9574F03D8B}"/>
</file>

<file path=customXml/itemProps3.xml><?xml version="1.0" encoding="utf-8"?>
<ds:datastoreItem xmlns:ds="http://schemas.openxmlformats.org/officeDocument/2006/customXml" ds:itemID="{A2A7AFC4-6E59-4EAA-BF5C-7AB405755BAB}"/>
</file>

<file path=customXml/itemProps4.xml><?xml version="1.0" encoding="utf-8"?>
<ds:datastoreItem xmlns:ds="http://schemas.openxmlformats.org/officeDocument/2006/customXml" ds:itemID="{9588BA7D-DB6D-40B2-857C-86A2B77C1360}"/>
</file>

<file path=docProps/app.xml><?xml version="1.0" encoding="utf-8"?>
<Properties xmlns="http://schemas.openxmlformats.org/officeDocument/2006/extended-properties" xmlns:vt="http://schemas.openxmlformats.org/officeDocument/2006/docPropsVTypes">
  <TotalTime>11142</TotalTime>
  <Words>1594</Words>
  <Application>Microsoft Office PowerPoint</Application>
  <PresentationFormat>Экран (4:3)</PresentationFormat>
  <Paragraphs>517</Paragraphs>
  <Slides>30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Оформление по умолчанию</vt:lpstr>
      <vt:lpstr>1_Оформление по умолчанию</vt:lpstr>
      <vt:lpstr>1_Тема Office</vt:lpstr>
      <vt:lpstr>2_Тема Office</vt:lpstr>
      <vt:lpstr>Тема Office</vt:lpstr>
      <vt:lpstr>Лист</vt:lpstr>
      <vt:lpstr>Worksheet</vt:lpstr>
      <vt:lpstr>Презентация PowerPoint</vt:lpstr>
      <vt:lpstr>Исполнение доходной части консолидированного бюджета Республики Марий Эл  за I полугодие 2017 г., млн.рублей</vt:lpstr>
      <vt:lpstr>Динамика доходов консолидированного бюджета Республики Марий Эл, млн. рублей</vt:lpstr>
      <vt:lpstr> Социально-экономическое  развитие   Республики Марий Эл в 2017 году</vt:lpstr>
      <vt:lpstr>Поступления налоговых платежей  в консолидированный бюджет РФ  в январе - июне 2016 – 2017 годы, млн. рублей</vt:lpstr>
      <vt:lpstr>Налоговые и неналоговые доходы  консолидированного бюджета Республики  Марий Эл, млн. рублей </vt:lpstr>
      <vt:lpstr>Динамика налоговых и неналоговых доходов консолидированных бюджетов  субъектов Российской Федерации</vt:lpstr>
      <vt:lpstr>Презентация PowerPoint</vt:lpstr>
      <vt:lpstr>Налог на доходы физических лиц, млн. рублей </vt:lpstr>
      <vt:lpstr>Налог на прибыль организаций, млн. рублей</vt:lpstr>
      <vt:lpstr>Презентация PowerPoint</vt:lpstr>
      <vt:lpstr>Неналоговые доходы консолидированного бюджета Республики Марий Эл, млн. рублей</vt:lpstr>
      <vt:lpstr>Презентация PowerPoint</vt:lpstr>
      <vt:lpstr>Презентация PowerPoint</vt:lpstr>
      <vt:lpstr>Мероприятия по увеличению  собственных доходов</vt:lpstr>
      <vt:lpstr>Исполнение расходной части консолидированного бюджета Республики Марий Эл   за I полугодие 2017 г., млн. рублей</vt:lpstr>
      <vt:lpstr>Структура расходов консолидированного бюджета  Республики Марий Эл за I полугодие 2017 г. млн. рублей</vt:lpstr>
      <vt:lpstr>Расходы на социальные выплаты на 1 июля 2017 года</vt:lpstr>
      <vt:lpstr>Расходы социальной сферы  в общем объеме расходов  на 1 июля 2017 г., млн. рублей</vt:lpstr>
      <vt:lpstr>Фонд оплаты труда консолидированного бюджета Республики Марий Эл на 1 июля 2017 г., млн. рублей </vt:lpstr>
      <vt:lpstr>Анализ расходов на содержание органов государственной власти Республики Марий Эл,  млн. рублей </vt:lpstr>
      <vt:lpstr>Расчет норматива формирования расходов на содержание органов государственной власти                                  Республики Марий Эл, млн. рублей</vt:lpstr>
      <vt:lpstr>Расходы на содержание органов  местного самоуправления поселений</vt:lpstr>
      <vt:lpstr>Презентация PowerPoint</vt:lpstr>
      <vt:lpstr>    Финансирование расходов по отрасли                                 «Жилищно-коммунальное хозяйство»  за I полугодие 2017 г., млн. рублей   </vt:lpstr>
      <vt:lpstr>Расходы на господдержку отдельных отраслей сельскохозяйственного производства   за I полугодие 2017 г., млн. рублей</vt:lpstr>
      <vt:lpstr>Структура межбюджетных трансфертов  муниципальным образованиям  за I полугодие 2017 г., млн. рублей</vt:lpstr>
      <vt:lpstr>Итоги исполнения консолидированного бюджета  Республики Марий Эл за I полугодие 2017 г., млн. рублей</vt:lpstr>
      <vt:lpstr>Состояние государственного долга  Республики  Марий Эл на 1 июля 2017 г., млн. рублей</vt:lpstr>
      <vt:lpstr>Задачи на предстоящий период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коллегии</dc:title>
  <dc:creator>307_STV</dc:creator>
  <cp:lastModifiedBy>Шумахер Татьяна Васильевна</cp:lastModifiedBy>
  <cp:revision>911</cp:revision>
  <cp:lastPrinted>2016-12-06T05:41:45Z</cp:lastPrinted>
  <dcterms:created xsi:type="dcterms:W3CDTF">2013-01-21T07:41:20Z</dcterms:created>
  <dcterms:modified xsi:type="dcterms:W3CDTF">2017-08-21T07:58:26Z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6e1d37cc-725a-45f6-b946-f4d99a03a675</vt:lpwstr>
  </property>
</Properties>
</file>